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13" r:id="rId4"/>
  </p:sldMasterIdLst>
  <p:notesMasterIdLst>
    <p:notesMasterId r:id="rId39"/>
  </p:notesMasterIdLst>
  <p:sldIdLst>
    <p:sldId id="256" r:id="rId5"/>
    <p:sldId id="316" r:id="rId6"/>
    <p:sldId id="257" r:id="rId7"/>
    <p:sldId id="315" r:id="rId8"/>
    <p:sldId id="304" r:id="rId9"/>
    <p:sldId id="292" r:id="rId10"/>
    <p:sldId id="284" r:id="rId11"/>
    <p:sldId id="293" r:id="rId12"/>
    <p:sldId id="322" r:id="rId13"/>
    <p:sldId id="318" r:id="rId14"/>
    <p:sldId id="326" r:id="rId15"/>
    <p:sldId id="299" r:id="rId16"/>
    <p:sldId id="311" r:id="rId17"/>
    <p:sldId id="312" r:id="rId18"/>
    <p:sldId id="313" r:id="rId19"/>
    <p:sldId id="274" r:id="rId20"/>
    <p:sldId id="271" r:id="rId21"/>
    <p:sldId id="270" r:id="rId22"/>
    <p:sldId id="305" r:id="rId23"/>
    <p:sldId id="275" r:id="rId24"/>
    <p:sldId id="285" r:id="rId25"/>
    <p:sldId id="277" r:id="rId26"/>
    <p:sldId id="289" r:id="rId27"/>
    <p:sldId id="291" r:id="rId28"/>
    <p:sldId id="327" r:id="rId29"/>
    <p:sldId id="281" r:id="rId30"/>
    <p:sldId id="317" r:id="rId31"/>
    <p:sldId id="306" r:id="rId32"/>
    <p:sldId id="308" r:id="rId33"/>
    <p:sldId id="307" r:id="rId34"/>
    <p:sldId id="309" r:id="rId35"/>
    <p:sldId id="310" r:id="rId36"/>
    <p:sldId id="300" r:id="rId37"/>
    <p:sldId id="296" r:id="rId38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ru-RU" sz="4400" b="0" strike="noStrike" spc="-1"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 bwMode="auto">
          <a:xfrm>
            <a:off x="756000" y="5078520"/>
            <a:ext cx="6047640" cy="48110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  <a:defRPr/>
            </a:pPr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249" name="PlaceHolder 3"/>
          <p:cNvSpPr>
            <a:spLocks noGrp="1"/>
          </p:cNvSpPr>
          <p:nvPr>
            <p:ph type="hdr"/>
          </p:nvPr>
        </p:nvSpPr>
        <p:spPr bwMode="auto"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  <a:defRPr/>
            </a:pPr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250" name="PlaceHolder 4"/>
          <p:cNvSpPr>
            <a:spLocks noGrp="1"/>
          </p:cNvSpPr>
          <p:nvPr>
            <p:ph type="dt" idx="19"/>
          </p:nvPr>
        </p:nvSpPr>
        <p:spPr bwMode="auto"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 algn="r">
              <a:buNone/>
              <a:defRPr/>
            </a:pPr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251" name="PlaceHolder 5"/>
          <p:cNvSpPr>
            <a:spLocks noGrp="1"/>
          </p:cNvSpPr>
          <p:nvPr>
            <p:ph type="ftr" idx="20"/>
          </p:nvPr>
        </p:nvSpPr>
        <p:spPr bwMode="auto"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252" name="PlaceHolder 6"/>
          <p:cNvSpPr>
            <a:spLocks noGrp="1"/>
          </p:cNvSpPr>
          <p:nvPr>
            <p:ph type="sldNum" idx="21"/>
          </p:nvPr>
        </p:nvSpPr>
        <p:spPr bwMode="auto"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 algn="r">
              <a:buNone/>
              <a:defRPr/>
            </a:pPr>
            <a:fld id="{FF0EA369-3885-48DC-98E3-9A180604F476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26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DE74BB-FE61-413F-9386-39E9ABDC0173}" type="slidenum">
              <a:rPr lang="ru-RU" smtClean="0">
                <a:latin typeface="Arial" pitchFamily="34" charset="0"/>
              </a:rPr>
              <a:pPr/>
              <a:t>14</a:t>
            </a:fld>
            <a:endParaRPr lang="ru-RU">
              <a:latin typeface="Arial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/>
              <a:t>В настоящее время уже разработаны такие тест-системы, позволяющие определять принадлежность  к родам Альфавирус, Буньявирус, Тоговирус.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6F08D392-BF24-40D8-94E9-D703C0D91FAE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CE3457C2-3CCB-4BDD-A8FB-D9BCC87A78D7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E783173F-6940-4632-8C68-2C5D7A7B612B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6D345B1E-282E-4A65-8502-AB974AF458ED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11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C7317EAE-AD2C-4A4C-8FCC-EC7CE80F11AF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D92473B0-D95A-4243-AFAB-99206A54E3AE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50C0D515-4886-4876-8249-7558965DF3BF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37BC206D-F47B-4D2C-A54F-38D4317150FA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C54E4378-E243-4625-A616-D9F499812E6B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BA6ABFAA-560B-437B-9419-9443282EEFFA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E83A1112-3A48-466A-9646-3C0795EB1D6C}" type="slidenum">
              <a:rPr/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2FBAB3F0-B1EF-4123-8CEA-2F4BA3C37F7D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2A1C302B-01EA-42A4-9430-6695B71A5B76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14CB971E-A3A9-4093-9510-302276A4CF7B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80D756A2-FA79-4A8A-9214-22463A4E99E0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77748F84-F8BF-4211-A5AB-4BB6BA74ED10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 bwMode="auto"/>
        <p:txBody>
          <a:bodyPr/>
          <a:lstStyle/>
          <a:p>
            <a:pPr>
              <a:defRPr/>
            </a:pPr>
            <a:fld id="{74E1B1C6-56CB-47ED-8791-46BB7E7D90B6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03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61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D37AB94D-B984-44B0-8B0E-778B7AE48B61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403FDB03-62E6-4C9F-B5FB-1864D9537BCB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00A3053C-C9D3-4046-BBD7-AE5D06179220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81EB7193-7316-444B-BEB9-673B472846FF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A96C9757-EE5D-4508-9DC3-20008719BE1E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AFDF358B-4221-441B-AE25-8BF85F66DF9B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54F1658D-8AB0-41D9-914B-012084797D0E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A5C899C0-8396-488D-B69A-F485332D3C14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6B2EC16A-9B23-4475-A2C5-CA961123A022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7120DFEE-7CFD-46D5-AC1C-3D6033287A44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FB41A83F-20A6-461B-9D9F-9F6A1EE80F8A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34960999-94D0-44BE-8647-12B93101C48F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 bwMode="auto"/>
        <p:txBody>
          <a:bodyPr/>
          <a:lstStyle/>
          <a:p>
            <a:pPr>
              <a:defRPr/>
            </a:pPr>
            <a:fld id="{1124E92C-4CA7-4756-8B03-1C0EB8DCC07F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A955FB6B-CD6A-4144-9533-F6344BE5F175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68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7F520DA5-4531-4D16-BD5A-855531E2DBC6}" type="slidenum">
              <a:rPr/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D92CFA68-CDBA-416B-80DD-A41A9C66B1CB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8B30D7A8-D947-4A56-86D5-C0A88D85056D}" type="slidenum">
              <a:rPr/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88F36AF3-310F-4A0A-8AAC-46DB611787C4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984A9C4A-D238-4B9B-8D8E-4A749BE34273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7C2BED38-0F06-4D39-9CFE-9DFB26E3B068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D3A9662F-82DC-4FF8-B232-B33616D948DC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4FB84647-A67E-4EE8-8AEB-47606A5EFBEF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DE55DE37-D4F5-49CF-8288-BCC80AF94EA4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CE5B5E93-C4C3-428A-8E65-CCA6EA82FE03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675E7A0A-1224-4C3B-9473-92DE18679150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E4D87D74-3588-4874-B968-20A8EA2B3C41}" type="slidenum">
              <a:rPr/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 bwMode="auto"/>
        <p:txBody>
          <a:bodyPr/>
          <a:lstStyle/>
          <a:p>
            <a:pPr>
              <a:defRPr/>
            </a:pPr>
            <a:fld id="{A1DFFA95-BE88-4E68-AEB8-95AF9B524277}" type="slidenum">
              <a:rPr/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6E059416-EC1A-47A8-8B5A-F7C4798CB164}" type="slidenum">
              <a:rPr/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FFE86CA7-A0D6-45BC-9388-4ADCA47B2CA4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644DE724-C834-4CCC-931B-A53EE826F76E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  <a:defRPr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 bwMode="auto"/>
        <p:txBody>
          <a:bodyPr/>
          <a:lstStyle/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 bwMode="auto"/>
        <p:txBody>
          <a:bodyPr/>
          <a:lstStyle/>
          <a:p>
            <a:pPr>
              <a:defRPr/>
            </a:pPr>
            <a:fld id="{8767F968-D6D8-43DE-9EF0-69858EB8505C}" type="slidenum">
              <a:rPr/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079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  <a:defRPr/>
            </a:pPr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 bwMode="auto"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 bwMode="auto"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ru-RU" sz="2400" b="0" strike="noStrike" spc="-1"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FC99A7DB-C9A5-4661-B2A5-349EBD925A26}" type="slidenum">
              <a:rPr lang="ru-RU" sz="2400" b="0" strike="noStrike" spc="-1">
                <a:latin typeface="Times New Roman"/>
              </a:rPr>
              <a:t>‹#›</a:t>
            </a:fld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 bwMode="auto"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 bwMode="auto"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 bwMode="auto">
          <a:xfrm>
            <a:off x="873756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ru-RU" sz="2400" b="0" strike="noStrike" spc="-1"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D9B7E7FA-9AEE-404D-BCF8-5C8F0345FADF}" type="slidenum">
              <a:rPr lang="ru-RU" sz="2400" b="0" strike="noStrike" spc="-1">
                <a:latin typeface="Times New Roman"/>
              </a:rPr>
              <a:t>‹#›</a:t>
            </a:fld>
            <a:endParaRPr lang="ru-RU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 bwMode="auto">
          <a:xfrm>
            <a:off x="60948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26" r:id="rId13"/>
    <p:sldLayoutId id="214748372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 bwMode="auto"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 bwMode="auto">
          <a:xfrm>
            <a:off x="873756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ru-RU" sz="2400" b="0" strike="noStrike" spc="-1"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A9F7D6A7-E190-49B9-8225-F6FAB27A00BA}" type="slidenum">
              <a:rPr lang="ru-RU" sz="2400" b="0" strike="noStrike" spc="-1">
                <a:latin typeface="Times New Roman"/>
              </a:rPr>
              <a:t>‹#›</a:t>
            </a:fld>
            <a:endParaRPr lang="ru-RU" sz="2400" b="0" strike="noStrike" spc="-1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 bwMode="auto">
          <a:xfrm>
            <a:off x="60948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  <a:defRPr/>
            </a:pPr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079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  <a:defRPr/>
            </a:pPr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7" name="PlaceHolder 2"/>
          <p:cNvSpPr>
            <a:spLocks noGrp="1"/>
          </p:cNvSpPr>
          <p:nvPr>
            <p:ph type="ftr" idx="16"/>
          </p:nvPr>
        </p:nvSpPr>
        <p:spPr bwMode="auto">
          <a:xfrm>
            <a:off x="4165560" y="635652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ru-RU" sz="1400" b="0" strike="noStrike" spc="-1"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208" name="PlaceHolder 3"/>
          <p:cNvSpPr>
            <a:spLocks noGrp="1"/>
          </p:cNvSpPr>
          <p:nvPr>
            <p:ph type="sldNum" idx="17"/>
          </p:nvPr>
        </p:nvSpPr>
        <p:spPr bwMode="auto">
          <a:xfrm>
            <a:off x="873756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ru-RU" sz="2400" b="0" strike="noStrike" spc="-1"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AB8463BF-4FAD-4640-A45C-AFCB1790798A}" type="slidenum">
              <a:rPr lang="ru-RU" sz="2400" b="0" strike="noStrike" spc="-1">
                <a:latin typeface="Times New Roman"/>
              </a:rPr>
              <a:t>‹#›</a:t>
            </a:fld>
            <a:endParaRPr lang="ru-RU" sz="2400" b="0" strike="noStrike" spc="-1"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dt" idx="18"/>
          </p:nvPr>
        </p:nvSpPr>
        <p:spPr bwMode="auto">
          <a:xfrm>
            <a:off x="60948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 bwMode="auto">
          <a:xfrm>
            <a:off x="191344" y="1122480"/>
            <a:ext cx="11521280" cy="317061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rmAutofit fontScale="96000"/>
          </a:bodyPr>
          <a:lstStyle/>
          <a:p>
            <a:pPr algn="ctr">
              <a:tabLst>
                <a:tab pos="0" algn="l"/>
              </a:tabLst>
              <a:defRPr/>
            </a:pPr>
            <a:r>
              <a:rPr lang="ru-RU" sz="4800" b="1" spc="-1" dirty="0">
                <a:solidFill>
                  <a:srgbClr val="000000"/>
                </a:solidFill>
                <a:latin typeface="Calibri Light"/>
                <a:ea typeface="Calibri Light"/>
              </a:rPr>
              <a:t>«</a:t>
            </a:r>
            <a:r>
              <a:rPr lang="ru-RU" sz="6300" b="1" spc="-1" dirty="0">
                <a:solidFill>
                  <a:srgbClr val="000000"/>
                </a:solidFill>
                <a:latin typeface="Calibri Light"/>
                <a:ea typeface="Calibri Light"/>
              </a:rPr>
              <a:t>Как и зачем искать новые вирусы?»</a:t>
            </a:r>
            <a:endParaRPr lang="ru-RU" sz="6300" b="0" strike="noStrike" spc="-1" dirty="0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 bwMode="auto">
          <a:xfrm>
            <a:off x="1415480" y="5518560"/>
            <a:ext cx="9143280" cy="64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  <a:defRPr/>
            </a:pPr>
            <a:r>
              <a:rPr lang="ru-RU" sz="2400" b="0" strike="noStrike" spc="-1" dirty="0">
                <a:latin typeface="Arial"/>
              </a:rPr>
              <a:t>Дедков В.Г.</a:t>
            </a:r>
          </a:p>
        </p:txBody>
      </p:sp>
      <p:pic>
        <p:nvPicPr>
          <p:cNvPr id="255" name="Рисунок 3"/>
          <p:cNvPicPr/>
          <p:nvPr/>
        </p:nvPicPr>
        <p:blipFill>
          <a:blip r:embed="rId2"/>
          <a:stretch/>
        </p:blipFill>
        <p:spPr bwMode="auto">
          <a:xfrm>
            <a:off x="10272464" y="88920"/>
            <a:ext cx="1918936" cy="182791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s://www.mdpi.com/jcm/jcm-09-02589/article_deploy/html/images/jcm-09-02589-g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00200"/>
            <a:ext cx="6160932" cy="4667250"/>
          </a:xfrm>
          <a:prstGeom prst="rect">
            <a:avLst/>
          </a:prstGeom>
          <a:noFill/>
        </p:spPr>
      </p:pic>
      <p:pic>
        <p:nvPicPr>
          <p:cNvPr id="6" name="Picture 4" descr="Новости | Санкт-Петербургский НИИ эпидемиологии и микробиологии имени  Пастера">
            <a:extLst>
              <a:ext uri="{FF2B5EF4-FFF2-40B4-BE49-F238E27FC236}">
                <a16:creationId xmlns:a16="http://schemas.microsoft.com/office/drawing/2014/main" id="{027FFEFE-6EE4-4FBF-BB8C-C8D1209BD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7" r="23682" b="14597"/>
          <a:stretch/>
        </p:blipFill>
        <p:spPr bwMode="auto">
          <a:xfrm>
            <a:off x="10790638" y="232648"/>
            <a:ext cx="1295400" cy="12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981200" y="304800"/>
            <a:ext cx="7315200" cy="7620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n-lt"/>
              </a:rPr>
              <a:t>Механизм инфицирования</a:t>
            </a:r>
          </a:p>
        </p:txBody>
      </p:sp>
      <p:pic>
        <p:nvPicPr>
          <p:cNvPr id="76804" name="Picture 4" descr="https://www.news-medical.net/image.axd?picture=2020%2F9%2F%402020.09.21.305490v1.jpg"/>
          <p:cNvPicPr>
            <a:picLocks noChangeAspect="1" noChangeArrowheads="1"/>
          </p:cNvPicPr>
          <p:nvPr/>
        </p:nvPicPr>
        <p:blipFill>
          <a:blip r:embed="rId4" cstate="print"/>
          <a:srcRect r="45077"/>
          <a:stretch>
            <a:fillRect/>
          </a:stretch>
        </p:blipFill>
        <p:spPr bwMode="auto">
          <a:xfrm>
            <a:off x="7807570" y="1524000"/>
            <a:ext cx="2860430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/>
          </a:bodyPr>
          <a:lstStyle/>
          <a:p>
            <a:r>
              <a:rPr lang="ru-RU" sz="2800" dirty="0"/>
              <a:t>Сайт расщепления </a:t>
            </a:r>
            <a:r>
              <a:rPr lang="ru-RU" sz="2800" dirty="0" err="1"/>
              <a:t>фурина</a:t>
            </a:r>
            <a:endParaRPr lang="ru-RU" sz="2800" dirty="0"/>
          </a:p>
        </p:txBody>
      </p:sp>
      <p:pic>
        <p:nvPicPr>
          <p:cNvPr id="4098" name="Picture 2" descr="https://lh6.googleusercontent.com/Ozx5K14_1s4vaKU__Z-4anT5ADG_qlojmCEMEtwILtPyW0ufYIM-LzYMk3PHQ2mBOgiNPkAL_AMVf38J-AFmp0Lw8inr9_FQ9YPkpgp_9yLbab_lNOQlkeH7l26O=s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1926" r="6563" b="31257"/>
          <a:stretch/>
        </p:blipFill>
        <p:spPr bwMode="auto">
          <a:xfrm>
            <a:off x="1657294" y="1524000"/>
            <a:ext cx="849086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88" y="76201"/>
            <a:ext cx="12922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33600" y="4648200"/>
            <a:ext cx="807720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Amino acid alignment of </a:t>
            </a:r>
            <a:r>
              <a:rPr lang="en-US" sz="1600" b="1" dirty="0" err="1">
                <a:solidFill>
                  <a:schemeClr val="tx1"/>
                </a:solidFill>
              </a:rPr>
              <a:t>betacoronaviruses</a:t>
            </a:r>
            <a:r>
              <a:rPr lang="en-US" sz="1600" b="1" dirty="0">
                <a:solidFill>
                  <a:schemeClr val="tx1"/>
                </a:solidFill>
              </a:rPr>
              <a:t> in the region of </a:t>
            </a:r>
            <a:r>
              <a:rPr lang="en-US" sz="1600" b="1" dirty="0" err="1">
                <a:solidFill>
                  <a:schemeClr val="tx1"/>
                </a:solidFill>
              </a:rPr>
              <a:t>furin</a:t>
            </a:r>
            <a:r>
              <a:rPr lang="en-US" sz="1600" b="1" dirty="0">
                <a:solidFill>
                  <a:schemeClr val="tx1"/>
                </a:solidFill>
              </a:rPr>
              <a:t> S1/S2 cleavage site. Strictly conservative, identical and similar residues are highlighted in yellow, blue and green, respectively. SARS-CoV-2 </a:t>
            </a:r>
            <a:r>
              <a:rPr lang="en-US" sz="1600" b="1" dirty="0" err="1">
                <a:solidFill>
                  <a:schemeClr val="tx1"/>
                </a:solidFill>
              </a:rPr>
              <a:t>furin</a:t>
            </a:r>
            <a:r>
              <a:rPr lang="en-US" sz="1600" b="1" dirty="0">
                <a:solidFill>
                  <a:schemeClr val="tx1"/>
                </a:solidFill>
              </a:rPr>
              <a:t> cleavage site RXXR marked with an arrow</a:t>
            </a:r>
            <a:r>
              <a:rPr lang="en-US" b="1" dirty="0">
                <a:solidFill>
                  <a:schemeClr val="tx1"/>
                </a:solidFill>
              </a:rPr>
              <a:t>. 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33600" y="5943600"/>
            <a:ext cx="8014554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Gladkikh</a:t>
            </a:r>
            <a:r>
              <a:rPr lang="en-US" sz="1200" b="1" dirty="0">
                <a:solidFill>
                  <a:schemeClr val="tx1"/>
                </a:solidFill>
              </a:rPr>
              <a:t> A, </a:t>
            </a:r>
            <a:r>
              <a:rPr lang="en-US" sz="1200" b="1" dirty="0" err="1">
                <a:solidFill>
                  <a:schemeClr val="tx1"/>
                </a:solidFill>
              </a:rPr>
              <a:t>Dolgova</a:t>
            </a:r>
            <a:r>
              <a:rPr lang="en-US" sz="1200" b="1" dirty="0">
                <a:solidFill>
                  <a:schemeClr val="tx1"/>
                </a:solidFill>
              </a:rPr>
              <a:t> A, </a:t>
            </a:r>
            <a:r>
              <a:rPr lang="en-US" sz="1200" b="1" dirty="0" err="1">
                <a:solidFill>
                  <a:schemeClr val="tx1"/>
                </a:solidFill>
              </a:rPr>
              <a:t>Dedkov</a:t>
            </a:r>
            <a:r>
              <a:rPr lang="en-US" sz="1200" b="1" dirty="0">
                <a:solidFill>
                  <a:schemeClr val="tx1"/>
                </a:solidFill>
              </a:rPr>
              <a:t> V, </a:t>
            </a:r>
            <a:r>
              <a:rPr lang="en-US" sz="1200" b="1" dirty="0" err="1">
                <a:solidFill>
                  <a:schemeClr val="tx1"/>
                </a:solidFill>
              </a:rPr>
              <a:t>Sbarzaglia</a:t>
            </a:r>
            <a:r>
              <a:rPr lang="en-US" sz="1200" b="1" dirty="0">
                <a:solidFill>
                  <a:schemeClr val="tx1"/>
                </a:solidFill>
              </a:rPr>
              <a:t> V, </a:t>
            </a:r>
            <a:r>
              <a:rPr lang="en-US" sz="1200" b="1" dirty="0" err="1">
                <a:solidFill>
                  <a:schemeClr val="tx1"/>
                </a:solidFill>
              </a:rPr>
              <a:t>Kanaeva</a:t>
            </a:r>
            <a:r>
              <a:rPr lang="en-US" sz="1200" b="1" dirty="0">
                <a:solidFill>
                  <a:schemeClr val="tx1"/>
                </a:solidFill>
              </a:rPr>
              <a:t> O, </a:t>
            </a:r>
            <a:r>
              <a:rPr lang="en-US" sz="1200" b="1" dirty="0" err="1">
                <a:solidFill>
                  <a:schemeClr val="tx1"/>
                </a:solidFill>
              </a:rPr>
              <a:t>Popova</a:t>
            </a:r>
            <a:r>
              <a:rPr lang="en-US" sz="1200" b="1" dirty="0">
                <a:solidFill>
                  <a:schemeClr val="tx1"/>
                </a:solidFill>
              </a:rPr>
              <a:t> A, </a:t>
            </a:r>
            <a:r>
              <a:rPr lang="en-US" sz="1200" b="1" dirty="0" err="1">
                <a:solidFill>
                  <a:schemeClr val="tx1"/>
                </a:solidFill>
              </a:rPr>
              <a:t>Totolian</a:t>
            </a:r>
            <a:r>
              <a:rPr lang="en-US" sz="1200" b="1" dirty="0">
                <a:solidFill>
                  <a:schemeClr val="tx1"/>
                </a:solidFill>
              </a:rPr>
              <a:t> A. Characterization of a Novel SARS-CoV-2 Genetic Variant with Distinct Spike Protein Mutations. Viruses. 2021 May 29;13(6):1029. </a:t>
            </a:r>
            <a:r>
              <a:rPr lang="en-US" sz="1200" b="1" dirty="0" err="1">
                <a:solidFill>
                  <a:schemeClr val="tx1"/>
                </a:solidFill>
              </a:rPr>
              <a:t>doi</a:t>
            </a:r>
            <a:r>
              <a:rPr lang="en-US" sz="1200" b="1" dirty="0">
                <a:solidFill>
                  <a:schemeClr val="tx1"/>
                </a:solidFill>
              </a:rPr>
              <a:t>: 10.3390/v13061029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77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 idx="4294967295"/>
          </p:nvPr>
        </p:nvSpPr>
        <p:spPr bwMode="auto">
          <a:xfrm>
            <a:off x="191344" y="67874"/>
            <a:ext cx="10201078" cy="837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2800" b="1" i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Arial"/>
              </a:rPr>
              <a:t>ПЦР (в реальном времени) – «золотой стандарт» молекулярной диагностики и генетического мониторинга</a:t>
            </a:r>
            <a:endParaRPr lang="ru-RU" sz="2800" b="0" i="1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idx="4294967295"/>
          </p:nvPr>
        </p:nvSpPr>
        <p:spPr bwMode="auto">
          <a:xfrm>
            <a:off x="1523880" y="1340768"/>
            <a:ext cx="5180760" cy="498299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defRPr/>
            </a:pPr>
            <a:r>
              <a:rPr lang="ru-RU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Возможность использования на раннем этапе заболевания</a:t>
            </a:r>
            <a:endParaRPr lang="ru-RU" sz="24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defRPr/>
            </a:pPr>
            <a:r>
              <a:rPr lang="ru-RU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Высокая чувствительность</a:t>
            </a:r>
            <a:endParaRPr lang="ru-RU" sz="24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defRPr/>
            </a:pPr>
            <a:r>
              <a:rPr lang="ru-RU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Высокая специфичность</a:t>
            </a:r>
            <a:endParaRPr lang="ru-RU" sz="24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defRPr/>
            </a:pPr>
            <a:r>
              <a:rPr lang="ru-RU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Относительно небольшое время проведения анализа</a:t>
            </a:r>
            <a:endParaRPr lang="ru-RU" sz="24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defRPr/>
            </a:pPr>
            <a:r>
              <a:rPr lang="ru-RU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Простота интерпретации результата</a:t>
            </a:r>
            <a:endParaRPr lang="ru-RU" sz="24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defRPr/>
            </a:pPr>
            <a:r>
              <a:rPr lang="ru-RU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Возможность автоматизации различных этапов</a:t>
            </a:r>
            <a:endParaRPr lang="ru-RU" sz="24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defRPr/>
            </a:pPr>
            <a:r>
              <a:rPr lang="ru-RU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Универсальность оборудования</a:t>
            </a:r>
            <a:endParaRPr lang="ru-RU" sz="24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defRPr/>
            </a:pPr>
            <a:r>
              <a:rPr lang="ru-RU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Разумная цена</a:t>
            </a:r>
            <a:endParaRPr lang="ru-RU" sz="24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defRPr/>
            </a:pPr>
            <a:r>
              <a:rPr lang="ru-RU" sz="24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Более безопасен для персонала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280" name="Slide Number Placeholder 4"/>
          <p:cNvSpPr/>
          <p:nvPr/>
        </p:nvSpPr>
        <p:spPr bwMode="auto">
          <a:xfrm>
            <a:off x="10282320" y="6526800"/>
            <a:ext cx="365040" cy="2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pic>
        <p:nvPicPr>
          <p:cNvPr id="281" name="Picture 2" descr="http://www.vdcenter.ru/wp-content/uploads/2016/08/Qiaqen_reagents_Rotor_Gene.jpg"/>
          <p:cNvPicPr/>
          <p:nvPr/>
        </p:nvPicPr>
        <p:blipFill>
          <a:blip r:embed="rId2"/>
          <a:srcRect l="2396"/>
          <a:stretch/>
        </p:blipFill>
        <p:spPr bwMode="auto">
          <a:xfrm>
            <a:off x="7104112" y="3284984"/>
            <a:ext cx="4566728" cy="3120496"/>
          </a:xfrm>
          <a:prstGeom prst="rect">
            <a:avLst/>
          </a:prstGeom>
          <a:ln w="0">
            <a:noFill/>
          </a:ln>
        </p:spPr>
      </p:pic>
      <p:sp>
        <p:nvSpPr>
          <p:cNvPr id="282" name="Прямоугольник 14"/>
          <p:cNvSpPr/>
          <p:nvPr/>
        </p:nvSpPr>
        <p:spPr bwMode="auto">
          <a:xfrm>
            <a:off x="7162920" y="1196752"/>
            <a:ext cx="3351960" cy="2155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endParaRPr lang="ru-RU" sz="2800" b="0" strike="noStrike" spc="-1" dirty="0">
              <a:latin typeface="Arial"/>
            </a:endParaRPr>
          </a:p>
        </p:txBody>
      </p:sp>
      <p:pic>
        <p:nvPicPr>
          <p:cNvPr id="283" name="Рисунок 1"/>
          <p:cNvPicPr/>
          <p:nvPr/>
        </p:nvPicPr>
        <p:blipFill>
          <a:blip r:embed="rId3"/>
          <a:stretch/>
        </p:blipFill>
        <p:spPr bwMode="auto">
          <a:xfrm>
            <a:off x="10416480" y="32760"/>
            <a:ext cx="1677358" cy="1524032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CACF23-E887-6E48-1890-F907A455B3D4}"/>
              </a:ext>
            </a:extLst>
          </p:cNvPr>
          <p:cNvPicPr/>
          <p:nvPr/>
        </p:nvPicPr>
        <p:blipFill>
          <a:blip r:embed="rId3"/>
          <a:stretch/>
        </p:blipFill>
        <p:spPr bwMode="auto">
          <a:xfrm>
            <a:off x="10514880" y="-29033"/>
            <a:ext cx="1677358" cy="152403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7069002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695400" y="228600"/>
            <a:ext cx="9073008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Родоспецифическая</a:t>
            </a:r>
            <a:r>
              <a:rPr lang="ru-RU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ПЦР для идентификации вирусов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 l="20456" t="24689" r="20352" b="8907"/>
          <a:stretch>
            <a:fillRect/>
          </a:stretch>
        </p:blipFill>
        <p:spPr bwMode="auto">
          <a:xfrm>
            <a:off x="1199456" y="831720"/>
            <a:ext cx="8352928" cy="583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72464" y="228600"/>
            <a:ext cx="1714872" cy="17148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23392" y="381000"/>
            <a:ext cx="8901608" cy="59055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3600" b="1" i="1" dirty="0">
                <a:effectLst>
                  <a:outerShdw blurRad="38100" dist="38100" dir="2700000" algn="tl">
                    <a:srgbClr val="C0C0C0"/>
                  </a:outerShdw>
                </a:effectLst>
                <a:cs typeface="Tahoma" pitchFamily="34" charset="0"/>
              </a:rPr>
              <a:t>результаты тестирования на штаммах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5913" y="2349501"/>
            <a:ext cx="2413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43475" y="5103814"/>
            <a:ext cx="2376488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48526" y="2306639"/>
            <a:ext cx="2447925" cy="184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TextBox 5"/>
          <p:cNvSpPr txBox="1">
            <a:spLocks noChangeArrowheads="1"/>
          </p:cNvSpPr>
          <p:nvPr/>
        </p:nvSpPr>
        <p:spPr bwMode="auto">
          <a:xfrm>
            <a:off x="2092357" y="1447800"/>
            <a:ext cx="35718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 i="1" dirty="0" err="1">
                <a:latin typeface="+mj-lt"/>
              </a:rPr>
              <a:t>Альфавирусы</a:t>
            </a:r>
            <a:endParaRPr lang="ru-RU" sz="2000" b="1" i="1" dirty="0">
              <a:latin typeface="+mj-lt"/>
            </a:endParaRPr>
          </a:p>
          <a:p>
            <a:pPr algn="ctr"/>
            <a:r>
              <a:rPr lang="ru-RU" sz="2000" b="1" i="1" dirty="0">
                <a:latin typeface="+mj-lt"/>
              </a:rPr>
              <a:t>2500 копий/мл сыворотки</a:t>
            </a:r>
          </a:p>
        </p:txBody>
      </p:sp>
      <p:sp>
        <p:nvSpPr>
          <p:cNvPr id="23559" name="TextBox 11"/>
          <p:cNvSpPr txBox="1">
            <a:spLocks noChangeArrowheads="1"/>
          </p:cNvSpPr>
          <p:nvPr/>
        </p:nvSpPr>
        <p:spPr bwMode="auto">
          <a:xfrm>
            <a:off x="6862755" y="1422400"/>
            <a:ext cx="32845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 i="1" dirty="0" err="1">
                <a:latin typeface="Times New Roman" pitchFamily="18" charset="0"/>
              </a:rPr>
              <a:t>Буньявирусы</a:t>
            </a:r>
            <a:endParaRPr lang="ru-RU" sz="2000" b="1" i="1" dirty="0">
              <a:latin typeface="Times New Roman" pitchFamily="18" charset="0"/>
            </a:endParaRPr>
          </a:p>
          <a:p>
            <a:pPr algn="ctr"/>
            <a:r>
              <a:rPr lang="en-US" sz="2000" b="1" i="1" dirty="0">
                <a:latin typeface="Times New Roman" pitchFamily="18" charset="0"/>
              </a:rPr>
              <a:t>&gt;</a:t>
            </a:r>
            <a:r>
              <a:rPr lang="ru-RU" sz="2000" b="1" i="1" dirty="0">
                <a:latin typeface="Times New Roman" pitchFamily="18" charset="0"/>
              </a:rPr>
              <a:t>2500 копий/мл сыворотки</a:t>
            </a:r>
          </a:p>
        </p:txBody>
      </p:sp>
      <p:sp>
        <p:nvSpPr>
          <p:cNvPr id="23560" name="TextBox 12"/>
          <p:cNvSpPr txBox="1">
            <a:spLocks noChangeArrowheads="1"/>
          </p:cNvSpPr>
          <p:nvPr/>
        </p:nvSpPr>
        <p:spPr bwMode="auto">
          <a:xfrm>
            <a:off x="4690794" y="4294188"/>
            <a:ext cx="301044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b="1" i="1" dirty="0" err="1">
                <a:latin typeface="Times New Roman" pitchFamily="18" charset="0"/>
              </a:rPr>
              <a:t>Тоготовирусы</a:t>
            </a:r>
            <a:endParaRPr lang="ru-RU" sz="2000" b="1" i="1" dirty="0">
              <a:latin typeface="Times New Roman" pitchFamily="18" charset="0"/>
            </a:endParaRPr>
          </a:p>
          <a:p>
            <a:pPr algn="ctr"/>
            <a:r>
              <a:rPr lang="ru-RU" sz="2000" b="1" i="1" dirty="0">
                <a:latin typeface="Times New Roman" pitchFamily="18" charset="0"/>
              </a:rPr>
              <a:t>250 копий/мл сыворотки</a:t>
            </a:r>
          </a:p>
        </p:txBody>
      </p:sp>
      <p:pic>
        <p:nvPicPr>
          <p:cNvPr id="10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72464" y="190499"/>
            <a:ext cx="1617341" cy="1617341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1" name="Rectangle 9"/>
          <p:cNvSpPr>
            <a:spLocks noGrp="1" noChangeArrowheads="1"/>
          </p:cNvSpPr>
          <p:nvPr>
            <p:ph type="title"/>
          </p:nvPr>
        </p:nvSpPr>
        <p:spPr>
          <a:xfrm>
            <a:off x="623392" y="274638"/>
            <a:ext cx="8596808" cy="487362"/>
          </a:xfrm>
        </p:spPr>
        <p:txBody>
          <a:bodyPr>
            <a:noAutofit/>
          </a:bodyPr>
          <a:lstStyle/>
          <a:p>
            <a:r>
              <a:rPr lang="ru-RU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Форез</a:t>
            </a:r>
            <a:r>
              <a:rPr lang="ru-RU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реальных биологических образцов</a:t>
            </a:r>
          </a:p>
        </p:txBody>
      </p:sp>
      <p:pic>
        <p:nvPicPr>
          <p:cNvPr id="44042" name="Picture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24529" t="18520" r="30188" b="12451"/>
          <a:stretch>
            <a:fillRect/>
          </a:stretch>
        </p:blipFill>
        <p:spPr>
          <a:xfrm>
            <a:off x="1428284" y="906496"/>
            <a:ext cx="3790435" cy="5609844"/>
          </a:xfrm>
          <a:ln>
            <a:solidFill>
              <a:schemeClr val="tx1"/>
            </a:solidFill>
          </a:ln>
        </p:spPr>
      </p:pic>
      <p:pic>
        <p:nvPicPr>
          <p:cNvPr id="44043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24529" t="11786" r="30188" b="15819"/>
          <a:stretch>
            <a:fillRect/>
          </a:stretch>
        </p:blipFill>
        <p:spPr>
          <a:xfrm>
            <a:off x="5619268" y="969855"/>
            <a:ext cx="3790434" cy="5609842"/>
          </a:xfrm>
        </p:spPr>
      </p:pic>
      <p:sp>
        <p:nvSpPr>
          <p:cNvPr id="44044" name="Oval 12"/>
          <p:cNvSpPr>
            <a:spLocks noChangeArrowheads="1"/>
          </p:cNvSpPr>
          <p:nvPr/>
        </p:nvSpPr>
        <p:spPr bwMode="auto">
          <a:xfrm>
            <a:off x="3581400" y="1600200"/>
            <a:ext cx="152400" cy="2286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45" name="Oval 13"/>
          <p:cNvSpPr>
            <a:spLocks noChangeArrowheads="1"/>
          </p:cNvSpPr>
          <p:nvPr/>
        </p:nvSpPr>
        <p:spPr bwMode="auto">
          <a:xfrm>
            <a:off x="3733800" y="1752600"/>
            <a:ext cx="228600" cy="2286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46" name="Oval 14"/>
          <p:cNvSpPr>
            <a:spLocks noChangeArrowheads="1"/>
          </p:cNvSpPr>
          <p:nvPr/>
        </p:nvSpPr>
        <p:spPr bwMode="auto">
          <a:xfrm>
            <a:off x="2286000" y="3048000"/>
            <a:ext cx="228600" cy="2286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47" name="Line 15"/>
          <p:cNvSpPr>
            <a:spLocks noChangeShapeType="1"/>
          </p:cNvSpPr>
          <p:nvPr/>
        </p:nvSpPr>
        <p:spPr bwMode="auto">
          <a:xfrm>
            <a:off x="3733800" y="1752600"/>
            <a:ext cx="304800" cy="7620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ru-RU"/>
          </a:p>
        </p:txBody>
      </p:sp>
      <p:sp>
        <p:nvSpPr>
          <p:cNvPr id="44048" name="Rectangle 16"/>
          <p:cNvSpPr>
            <a:spLocks noChangeArrowheads="1"/>
          </p:cNvSpPr>
          <p:nvPr/>
        </p:nvSpPr>
        <p:spPr bwMode="auto">
          <a:xfrm>
            <a:off x="3581400" y="1524000"/>
            <a:ext cx="1524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2209800" y="2819400"/>
            <a:ext cx="1524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50" name="Rectangle 18"/>
          <p:cNvSpPr>
            <a:spLocks noChangeArrowheads="1"/>
          </p:cNvSpPr>
          <p:nvPr/>
        </p:nvSpPr>
        <p:spPr bwMode="auto">
          <a:xfrm rot="10800000" flipH="1" flipV="1">
            <a:off x="2590800" y="2819400"/>
            <a:ext cx="228600" cy="304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3505200" y="2895600"/>
            <a:ext cx="1524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52" name="Rectangle 20"/>
          <p:cNvSpPr>
            <a:spLocks noChangeArrowheads="1"/>
          </p:cNvSpPr>
          <p:nvPr/>
        </p:nvSpPr>
        <p:spPr bwMode="auto">
          <a:xfrm>
            <a:off x="3733800" y="2743200"/>
            <a:ext cx="152400" cy="3810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53" name="Rectangle 21"/>
          <p:cNvSpPr>
            <a:spLocks noChangeArrowheads="1"/>
          </p:cNvSpPr>
          <p:nvPr/>
        </p:nvSpPr>
        <p:spPr bwMode="auto">
          <a:xfrm>
            <a:off x="4876800" y="4495800"/>
            <a:ext cx="1524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54" name="Rectangle 22"/>
          <p:cNvSpPr>
            <a:spLocks noChangeArrowheads="1"/>
          </p:cNvSpPr>
          <p:nvPr/>
        </p:nvSpPr>
        <p:spPr bwMode="auto">
          <a:xfrm>
            <a:off x="4648200" y="4495800"/>
            <a:ext cx="1524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4055" name="Rectangle 23"/>
          <p:cNvSpPr>
            <a:spLocks noChangeArrowheads="1"/>
          </p:cNvSpPr>
          <p:nvPr/>
        </p:nvSpPr>
        <p:spPr bwMode="auto">
          <a:xfrm>
            <a:off x="4419600" y="4495800"/>
            <a:ext cx="152400" cy="228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pic>
        <p:nvPicPr>
          <p:cNvPr id="17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10800" y="152400"/>
            <a:ext cx="1640904" cy="164090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0" name="Picture 4" descr="http://present5.com/docs/lecture34_dna_methods_images/lecture34_dna_methods_19.jpg"/>
          <p:cNvPicPr/>
          <p:nvPr/>
        </p:nvPicPr>
        <p:blipFill>
          <a:blip r:embed="rId2"/>
          <a:srcRect l="55780" t="61239" r="1921" b="4152"/>
          <a:stretch/>
        </p:blipFill>
        <p:spPr bwMode="auto">
          <a:xfrm>
            <a:off x="1752480" y="3048120"/>
            <a:ext cx="3351960" cy="205668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6" descr="https://upload.wikimedia.org/wikipedia/commons/6/60/DNA_Cloning.png"/>
          <p:cNvPicPr/>
          <p:nvPr/>
        </p:nvPicPr>
        <p:blipFill>
          <a:blip r:embed="rId3"/>
          <a:stretch/>
        </p:blipFill>
        <p:spPr bwMode="auto">
          <a:xfrm>
            <a:off x="3352680" y="152280"/>
            <a:ext cx="3664080" cy="2590200"/>
          </a:xfrm>
          <a:prstGeom prst="rect">
            <a:avLst/>
          </a:prstGeom>
          <a:ln w="0">
            <a:noFill/>
          </a:ln>
        </p:spPr>
      </p:pic>
      <p:sp>
        <p:nvSpPr>
          <p:cNvPr id="352" name="Прямоугольник 4"/>
          <p:cNvSpPr/>
          <p:nvPr/>
        </p:nvSpPr>
        <p:spPr bwMode="auto">
          <a:xfrm>
            <a:off x="1828800" y="685800"/>
            <a:ext cx="461160" cy="554760"/>
          </a:xfrm>
          <a:prstGeom prst="rect">
            <a:avLst/>
          </a:prstGeom>
          <a:solidFill>
            <a:schemeClr val="bg1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353" name="Блок-схема: задержка 3"/>
          <p:cNvSpPr/>
          <p:nvPr/>
        </p:nvSpPr>
        <p:spPr bwMode="auto">
          <a:xfrm rot="5400000">
            <a:off x="1587960" y="1460520"/>
            <a:ext cx="943920" cy="461160"/>
          </a:xfrm>
          <a:prstGeom prst="flowChartDelay">
            <a:avLst/>
          </a:prstGeom>
          <a:solidFill>
            <a:srgbClr val="B9CDE5"/>
          </a:solidFill>
          <a:ln w="254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354" name="Стрелка вправо 9"/>
          <p:cNvSpPr/>
          <p:nvPr/>
        </p:nvSpPr>
        <p:spPr bwMode="auto">
          <a:xfrm>
            <a:off x="2362320" y="1295280"/>
            <a:ext cx="913680" cy="227880"/>
          </a:xfrm>
          <a:prstGeom prst="rightArrow">
            <a:avLst>
              <a:gd name="adj1" fmla="val 50000"/>
              <a:gd name="adj2" fmla="val 50000"/>
            </a:avLst>
          </a:prstGeom>
          <a:noFill/>
          <a:ln cap="rnd"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pic>
        <p:nvPicPr>
          <p:cNvPr id="355" name="Picture 8" descr="http://nepad-abne.net/wp-content/uploads/2015/07/resizedimage600289-bacterium.jpg"/>
          <p:cNvPicPr/>
          <p:nvPr/>
        </p:nvPicPr>
        <p:blipFill>
          <a:blip r:embed="rId4"/>
          <a:stretch/>
        </p:blipFill>
        <p:spPr bwMode="auto">
          <a:xfrm>
            <a:off x="8364600" y="914400"/>
            <a:ext cx="2156760" cy="1038600"/>
          </a:xfrm>
          <a:prstGeom prst="rect">
            <a:avLst/>
          </a:prstGeom>
          <a:ln w="0">
            <a:noFill/>
          </a:ln>
        </p:spPr>
      </p:pic>
      <p:sp>
        <p:nvSpPr>
          <p:cNvPr id="356" name="Прямоугольник 11"/>
          <p:cNvSpPr/>
          <p:nvPr/>
        </p:nvSpPr>
        <p:spPr bwMode="auto">
          <a:xfrm>
            <a:off x="2209680" y="990720"/>
            <a:ext cx="1218600" cy="22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Calibri"/>
                <a:ea typeface="Arial"/>
              </a:rPr>
              <a:t>Лигирование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357" name="Прямоугольник 12"/>
          <p:cNvSpPr/>
          <p:nvPr/>
        </p:nvSpPr>
        <p:spPr bwMode="auto">
          <a:xfrm>
            <a:off x="1676520" y="2209680"/>
            <a:ext cx="1218600" cy="456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Ампликон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58" name="Стрелка вправо 13"/>
          <p:cNvSpPr/>
          <p:nvPr/>
        </p:nvSpPr>
        <p:spPr bwMode="auto">
          <a:xfrm>
            <a:off x="6934320" y="1219320"/>
            <a:ext cx="1370880" cy="227880"/>
          </a:xfrm>
          <a:prstGeom prst="rightArrow">
            <a:avLst>
              <a:gd name="adj1" fmla="val 50000"/>
              <a:gd name="adj2" fmla="val 50000"/>
            </a:avLst>
          </a:prstGeom>
          <a:noFill/>
          <a:ln cap="rnd"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359" name="Прямоугольник 14"/>
          <p:cNvSpPr/>
          <p:nvPr/>
        </p:nvSpPr>
        <p:spPr bwMode="auto">
          <a:xfrm>
            <a:off x="6705720" y="990720"/>
            <a:ext cx="1751759" cy="22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Трансформация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360" name="Стрелка вправо 15"/>
          <p:cNvSpPr/>
          <p:nvPr/>
        </p:nvSpPr>
        <p:spPr bwMode="auto">
          <a:xfrm>
            <a:off x="5334120" y="3886200"/>
            <a:ext cx="1294560" cy="227880"/>
          </a:xfrm>
          <a:prstGeom prst="rightArrow">
            <a:avLst>
              <a:gd name="adj1" fmla="val 50000"/>
              <a:gd name="adj2" fmla="val 50000"/>
            </a:avLst>
          </a:prstGeom>
          <a:noFill/>
          <a:ln cap="rnd"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361" name="Прямоугольник 16"/>
          <p:cNvSpPr/>
          <p:nvPr/>
        </p:nvSpPr>
        <p:spPr bwMode="auto">
          <a:xfrm>
            <a:off x="5257800" y="3657600"/>
            <a:ext cx="1447200" cy="22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ПЦР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Arial"/>
              </a:rPr>
              <a:t>in situ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62" name="Прямоугольник 17"/>
          <p:cNvSpPr/>
          <p:nvPr/>
        </p:nvSpPr>
        <p:spPr bwMode="auto">
          <a:xfrm>
            <a:off x="5257800" y="4267080"/>
            <a:ext cx="137088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10-20 </a:t>
            </a:r>
            <a:r>
              <a:rPr lang="ru-RU" sz="1800" b="0" strike="noStrike" spc="-1">
                <a:solidFill>
                  <a:srgbClr val="000000"/>
                </a:solidFill>
                <a:latin typeface="Calibri"/>
                <a:ea typeface="Arial"/>
              </a:rPr>
              <a:t>отдельных колоний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63" name="Picture 6" descr="7106ae4d869aadf7561796dfb03757db"/>
          <p:cNvPicPr/>
          <p:nvPr/>
        </p:nvPicPr>
        <p:blipFill>
          <a:blip r:embed="rId5"/>
          <a:stretch/>
        </p:blipFill>
        <p:spPr bwMode="auto">
          <a:xfrm>
            <a:off x="8807400" y="3200400"/>
            <a:ext cx="1859759" cy="1907280"/>
          </a:xfrm>
          <a:prstGeom prst="rect">
            <a:avLst/>
          </a:prstGeom>
          <a:ln w="9525">
            <a:noFill/>
          </a:ln>
        </p:spPr>
      </p:pic>
      <p:sp>
        <p:nvSpPr>
          <p:cNvPr id="364" name="Блок-схема: задержка 3"/>
          <p:cNvSpPr/>
          <p:nvPr/>
        </p:nvSpPr>
        <p:spPr bwMode="auto">
          <a:xfrm rot="5400000">
            <a:off x="6541200" y="4279680"/>
            <a:ext cx="943920" cy="461160"/>
          </a:xfrm>
          <a:prstGeom prst="flowChartDelay">
            <a:avLst/>
          </a:prstGeom>
          <a:solidFill>
            <a:srgbClr val="B9CDE5"/>
          </a:solidFill>
          <a:ln w="254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365" name="Прямоугольник 4"/>
          <p:cNvSpPr/>
          <p:nvPr/>
        </p:nvSpPr>
        <p:spPr bwMode="auto">
          <a:xfrm>
            <a:off x="6781680" y="3505320"/>
            <a:ext cx="461160" cy="554760"/>
          </a:xfrm>
          <a:prstGeom prst="rect">
            <a:avLst/>
          </a:prstGeom>
          <a:solidFill>
            <a:schemeClr val="bg1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366" name="Стрелка вправо 21"/>
          <p:cNvSpPr/>
          <p:nvPr/>
        </p:nvSpPr>
        <p:spPr bwMode="auto">
          <a:xfrm>
            <a:off x="7467480" y="3886200"/>
            <a:ext cx="1142280" cy="227880"/>
          </a:xfrm>
          <a:prstGeom prst="rightArrow">
            <a:avLst>
              <a:gd name="adj1" fmla="val 50000"/>
              <a:gd name="adj2" fmla="val 50000"/>
            </a:avLst>
          </a:prstGeom>
          <a:noFill/>
          <a:ln cap="rnd"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367" name="Прямоугольник 22"/>
          <p:cNvSpPr/>
          <p:nvPr/>
        </p:nvSpPr>
        <p:spPr bwMode="auto">
          <a:xfrm>
            <a:off x="7467480" y="3581280"/>
            <a:ext cx="1294560" cy="30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  <a:ea typeface="Arial"/>
              </a:rPr>
              <a:t>Сиквенс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368" name="Прямоугольник 23"/>
          <p:cNvSpPr/>
          <p:nvPr/>
        </p:nvSpPr>
        <p:spPr bwMode="auto">
          <a:xfrm>
            <a:off x="2057400" y="5334120"/>
            <a:ext cx="6933600" cy="1294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Долго</a:t>
            </a:r>
            <a:endParaRPr lang="ru-RU" sz="18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Большой объем работы</a:t>
            </a:r>
            <a:endParaRPr lang="ru-RU" sz="18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Большие затраты сил и средств</a:t>
            </a:r>
            <a:endParaRPr lang="ru-RU" sz="18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Низкий полезный выход</a:t>
            </a:r>
            <a:endParaRPr lang="ru-RU" sz="18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18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Высокая опасность контаминации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369" name="Рисунок 1"/>
          <p:cNvPicPr/>
          <p:nvPr/>
        </p:nvPicPr>
        <p:blipFill>
          <a:blip r:embed="rId6"/>
          <a:stretch/>
        </p:blipFill>
        <p:spPr bwMode="auto">
          <a:xfrm>
            <a:off x="10741680" y="-2520"/>
            <a:ext cx="1449720" cy="144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1" name="Заголовок 2"/>
          <p:cNvSpPr/>
          <p:nvPr/>
        </p:nvSpPr>
        <p:spPr bwMode="auto">
          <a:xfrm>
            <a:off x="609480" y="343800"/>
            <a:ext cx="949212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2600" b="0" strike="noStrike" spc="-1">
                <a:solidFill>
                  <a:srgbClr val="000000"/>
                </a:solidFill>
                <a:latin typeface="Calibri"/>
                <a:ea typeface="Arial"/>
              </a:rPr>
              <a:t>Варианты стратегии применения высокопроизводительного секвенирования при выявлении редких либо ранее неизвестных инфекционных агентов</a:t>
            </a:r>
            <a:endParaRPr lang="ru-RU" sz="2600" b="0" strike="noStrike" spc="-1">
              <a:latin typeface="Arial"/>
            </a:endParaRPr>
          </a:p>
        </p:txBody>
      </p:sp>
      <p:pic>
        <p:nvPicPr>
          <p:cNvPr id="322" name="Picture 1" descr="https://fate-consortium.org/wp-content/uploads/2017/11/logo_Pasteur_NEW_black_named_RUS-1.png"/>
          <p:cNvPicPr/>
          <p:nvPr/>
        </p:nvPicPr>
        <p:blipFill>
          <a:blip r:embed="rId2"/>
          <a:stretch/>
        </p:blipFill>
        <p:spPr bwMode="auto">
          <a:xfrm>
            <a:off x="10560496" y="171719"/>
            <a:ext cx="1288184" cy="1385073"/>
          </a:xfrm>
          <a:prstGeom prst="rect">
            <a:avLst/>
          </a:prstGeom>
          <a:ln w="0">
            <a:noFill/>
          </a:ln>
        </p:spPr>
      </p:pic>
      <p:sp>
        <p:nvSpPr>
          <p:cNvPr id="323" name="Прямоугольник 322"/>
          <p:cNvSpPr/>
          <p:nvPr/>
        </p:nvSpPr>
        <p:spPr bwMode="auto">
          <a:xfrm>
            <a:off x="792000" y="1980000"/>
            <a:ext cx="4676039" cy="239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1. </a:t>
            </a:r>
            <a:r>
              <a:rPr lang="ru-RU" sz="1800" b="0" strike="noStrike" spc="-1" dirty="0" err="1">
                <a:latin typeface="Arial"/>
              </a:rPr>
              <a:t>Метагеномный</a:t>
            </a:r>
            <a:r>
              <a:rPr lang="ru-RU" sz="1800" b="0" strike="noStrike" spc="-1" dirty="0">
                <a:latin typeface="Arial"/>
              </a:rPr>
              <a:t> подход</a:t>
            </a:r>
          </a:p>
          <a:p>
            <a:pPr>
              <a:lnSpc>
                <a:spcPct val="100000"/>
              </a:lnSpc>
              <a:defRPr/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 err="1">
                <a:latin typeface="Arial"/>
              </a:rPr>
              <a:t>Секвенировать</a:t>
            </a:r>
            <a:r>
              <a:rPr lang="ru-RU" sz="1800" b="0" strike="noStrike" spc="-1" dirty="0">
                <a:latin typeface="Arial"/>
              </a:rPr>
              <a:t> всё, что есть, если</a:t>
            </a: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- ничего не известно о возбудителе, или</a:t>
            </a: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- нет наборов для обогащения, или</a:t>
            </a: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- мало материала для проб и ошибок, или</a:t>
            </a: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- прочие особые причины</a:t>
            </a:r>
          </a:p>
          <a:p>
            <a:pPr>
              <a:lnSpc>
                <a:spcPct val="100000"/>
              </a:lnSpc>
              <a:defRPr/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Дорого, не всегда эффективно (см. выше)</a:t>
            </a:r>
          </a:p>
        </p:txBody>
      </p:sp>
      <p:sp>
        <p:nvSpPr>
          <p:cNvPr id="324" name="Прямоугольник 323"/>
          <p:cNvSpPr/>
          <p:nvPr/>
        </p:nvSpPr>
        <p:spPr bwMode="auto">
          <a:xfrm>
            <a:off x="6120000" y="1980000"/>
            <a:ext cx="6071760" cy="31615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2. </a:t>
            </a:r>
            <a:r>
              <a:rPr lang="ru-RU" sz="1800" b="0" strike="noStrike" spc="-1" dirty="0" err="1">
                <a:latin typeface="Arial"/>
              </a:rPr>
              <a:t>Таргетное</a:t>
            </a:r>
            <a:r>
              <a:rPr lang="ru-RU" sz="1800" b="0" strike="noStrike" spc="-1" dirty="0">
                <a:latin typeface="Arial"/>
              </a:rPr>
              <a:t> обогащение библиотеки</a:t>
            </a:r>
          </a:p>
          <a:p>
            <a:pPr>
              <a:lnSpc>
                <a:spcPct val="100000"/>
              </a:lnSpc>
              <a:defRPr/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Обогатить библиотеку целевыми фрагментами с помощью </a:t>
            </a:r>
            <a:r>
              <a:rPr lang="ru-RU" sz="1800" b="0" strike="noStrike" spc="-1" dirty="0" err="1">
                <a:latin typeface="Arial"/>
              </a:rPr>
              <a:t>гибридизационных</a:t>
            </a:r>
            <a:r>
              <a:rPr lang="ru-RU" sz="1800" b="0" strike="noStrike" spc="-1" dirty="0">
                <a:latin typeface="Arial"/>
              </a:rPr>
              <a:t> зондов, либо провести специфическую мультиплексную ПЦР и сделать библиотеку из специфичных </a:t>
            </a:r>
            <a:r>
              <a:rPr lang="ru-RU" sz="1800" b="0" strike="noStrike" spc="-1" dirty="0" err="1">
                <a:latin typeface="Arial"/>
              </a:rPr>
              <a:t>ампликонов</a:t>
            </a:r>
            <a:r>
              <a:rPr lang="ru-RU" sz="1800" b="0" strike="noStrike" spc="-1" dirty="0">
                <a:latin typeface="Arial"/>
              </a:rPr>
              <a:t>, если</a:t>
            </a: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- есть предположение о том, что за возбудитель, или</a:t>
            </a: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- есть зонды ко всем возбудителям (вирусам)</a:t>
            </a: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Дешевле, но не всегда возможно</a:t>
            </a:r>
          </a:p>
          <a:p>
            <a:pPr>
              <a:lnSpc>
                <a:spcPct val="100000"/>
              </a:lnSpc>
              <a:defRPr/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 dirty="0">
                <a:latin typeface="Arial"/>
              </a:rPr>
              <a:t> </a:t>
            </a:r>
          </a:p>
        </p:txBody>
      </p:sp>
      <p:sp>
        <p:nvSpPr>
          <p:cNvPr id="325" name="Прямоугольник 324"/>
          <p:cNvSpPr/>
          <p:nvPr/>
        </p:nvSpPr>
        <p:spPr bwMode="auto">
          <a:xfrm>
            <a:off x="2664000" y="4693680"/>
            <a:ext cx="6659640" cy="16257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800" b="0" strike="noStrike" spc="-1">
                <a:latin typeface="Arial"/>
              </a:rPr>
              <a:t>3. Предварительный скрининг</a:t>
            </a:r>
          </a:p>
          <a:p>
            <a:pPr>
              <a:lnSpc>
                <a:spcPct val="100000"/>
              </a:lnSpc>
              <a:defRPr/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1800" b="0" strike="noStrike" spc="-1">
                <a:latin typeface="Arial"/>
              </a:rPr>
              <a:t>Провести предварительный скрининг с родоспецифичными праймерами, чтобы обнаружить вирусный след, после чего использовать доступные тест-системы, или разрабатывать новые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 bwMode="auto">
          <a:xfrm>
            <a:off x="263352" y="274680"/>
            <a:ext cx="10297144" cy="71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3600" i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Arial"/>
              </a:rPr>
              <a:t>Некоторые оценки для облегчения понимания</a:t>
            </a:r>
            <a:endParaRPr lang="ru-RU" sz="3600" i="1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 bwMode="auto">
          <a:xfrm>
            <a:off x="839416" y="1219320"/>
            <a:ext cx="10297144" cy="540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Количество лейкоцитов в мл крови 6х10</a:t>
            </a:r>
            <a:r>
              <a:rPr lang="ru-RU" sz="3200" b="0" strike="noStrike" spc="-1" baseline="30000" dirty="0">
                <a:solidFill>
                  <a:srgbClr val="000000"/>
                </a:solidFill>
                <a:latin typeface="Calibri"/>
                <a:ea typeface="Arial"/>
              </a:rPr>
              <a:t>6</a:t>
            </a:r>
            <a:endParaRPr lang="ru-RU" sz="32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Размер генома человека 6х10</a:t>
            </a:r>
            <a:r>
              <a:rPr lang="ru-RU" sz="3200" b="0" strike="noStrike" spc="-1" baseline="30000" dirty="0">
                <a:solidFill>
                  <a:srgbClr val="000000"/>
                </a:solidFill>
                <a:latin typeface="Calibri"/>
                <a:ea typeface="Arial"/>
              </a:rPr>
              <a:t>9</a:t>
            </a: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 нуклеотидов</a:t>
            </a:r>
            <a:endParaRPr lang="ru-RU" sz="32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В мл крови содержится 3,6х10</a:t>
            </a:r>
            <a:r>
              <a:rPr lang="ru-RU" sz="3200" b="0" strike="noStrike" spc="-1" baseline="30000" dirty="0">
                <a:solidFill>
                  <a:srgbClr val="000000"/>
                </a:solidFill>
                <a:latin typeface="Calibri"/>
                <a:ea typeface="Arial"/>
              </a:rPr>
              <a:t>16</a:t>
            </a: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 нуклеотидов</a:t>
            </a:r>
            <a:endParaRPr lang="ru-RU" sz="32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средний размер генома вируса 2х10</a:t>
            </a:r>
            <a:r>
              <a:rPr lang="ru-RU" sz="3200" b="0" strike="noStrike" spc="-1" baseline="30000" dirty="0">
                <a:solidFill>
                  <a:srgbClr val="000000"/>
                </a:solidFill>
                <a:latin typeface="Calibri"/>
                <a:ea typeface="Arial"/>
              </a:rPr>
              <a:t>4</a:t>
            </a: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 нуклеотидов</a:t>
            </a:r>
            <a:endParaRPr lang="ru-RU" sz="32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Концентрация в крови до  10</a:t>
            </a:r>
            <a:r>
              <a:rPr lang="ru-RU" sz="3200" b="0" strike="noStrike" spc="-1" baseline="30000" dirty="0">
                <a:solidFill>
                  <a:srgbClr val="000000"/>
                </a:solidFill>
                <a:latin typeface="Calibri"/>
                <a:ea typeface="Arial"/>
              </a:rPr>
              <a:t>6</a:t>
            </a: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lang="ru-RU" sz="3200" b="0" strike="noStrike" spc="-1" dirty="0" err="1">
                <a:solidFill>
                  <a:srgbClr val="000000"/>
                </a:solidFill>
                <a:latin typeface="Calibri"/>
                <a:ea typeface="Arial"/>
              </a:rPr>
              <a:t>в.ч</a:t>
            </a: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./мл</a:t>
            </a:r>
            <a:endParaRPr lang="ru-RU" sz="32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Итого 2х10</a:t>
            </a:r>
            <a:r>
              <a:rPr lang="ru-RU" sz="3200" b="0" strike="noStrike" spc="-1" baseline="30000" dirty="0">
                <a:solidFill>
                  <a:srgbClr val="000000"/>
                </a:solidFill>
                <a:latin typeface="Calibri"/>
                <a:ea typeface="Arial"/>
              </a:rPr>
              <a:t>10</a:t>
            </a:r>
            <a:r>
              <a:rPr lang="ru-RU" sz="32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 нуклеотидов</a:t>
            </a:r>
            <a:r>
              <a:rPr lang="ru-RU" sz="3200" b="0" strike="noStrike" spc="-1" baseline="30000" dirty="0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319" name="Прямоугольник 3"/>
          <p:cNvSpPr/>
          <p:nvPr/>
        </p:nvSpPr>
        <p:spPr bwMode="auto">
          <a:xfrm>
            <a:off x="1343472" y="5486400"/>
            <a:ext cx="9217024" cy="913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3200" b="1" strike="noStrike" spc="-1" dirty="0">
                <a:solidFill>
                  <a:srgbClr val="C00000"/>
                </a:solidFill>
                <a:latin typeface="Calibri"/>
                <a:ea typeface="Arial"/>
              </a:rPr>
              <a:t>На один нуклеотид вирусной последовательности приходится  более 1,5 млн нуклеотидов  из генома хозяина!!!</a:t>
            </a:r>
            <a:endParaRPr lang="ru-RU" sz="3200" b="0" strike="noStrike" spc="-1" dirty="0">
              <a:latin typeface="Arial"/>
            </a:endParaRPr>
          </a:p>
        </p:txBody>
      </p:sp>
      <p:pic>
        <p:nvPicPr>
          <p:cNvPr id="320" name="Рисунок 4"/>
          <p:cNvPicPr/>
          <p:nvPr/>
        </p:nvPicPr>
        <p:blipFill>
          <a:blip r:embed="rId2"/>
          <a:stretch/>
        </p:blipFill>
        <p:spPr bwMode="auto">
          <a:xfrm>
            <a:off x="10416480" y="0"/>
            <a:ext cx="1648560" cy="155679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8726880" cy="831696"/>
          </a:xfrm>
        </p:spPr>
        <p:txBody>
          <a:bodyPr/>
          <a:lstStyle/>
          <a:p>
            <a:pPr algn="ctr"/>
            <a:r>
              <a:rPr lang="ru-RU" sz="2800" dirty="0"/>
              <a:t>Разделение вирусной и хозяйской НК методом гибридизации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7009" t="6982" r="19373" b="17620"/>
          <a:stretch/>
        </p:blipFill>
        <p:spPr>
          <a:xfrm>
            <a:off x="1487488" y="1340769"/>
            <a:ext cx="7344816" cy="489654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35360" y="6237312"/>
            <a:ext cx="110892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Briese</a:t>
            </a:r>
            <a:r>
              <a:rPr lang="en-US" sz="1000" dirty="0">
                <a:solidFill>
                  <a:schemeClr val="tx1"/>
                </a:solidFill>
              </a:rPr>
              <a:t> T, Kapoor A, Mishra N, Jain K, Kumar A, </a:t>
            </a:r>
            <a:r>
              <a:rPr lang="en-US" sz="1000" dirty="0" err="1">
                <a:solidFill>
                  <a:schemeClr val="tx1"/>
                </a:solidFill>
              </a:rPr>
              <a:t>Jabado</a:t>
            </a:r>
            <a:r>
              <a:rPr lang="en-US" sz="1000" dirty="0">
                <a:solidFill>
                  <a:schemeClr val="tx1"/>
                </a:solidFill>
              </a:rPr>
              <a:t> OJ, </a:t>
            </a:r>
            <a:r>
              <a:rPr lang="en-US" sz="1000" dirty="0" err="1">
                <a:solidFill>
                  <a:schemeClr val="tx1"/>
                </a:solidFill>
              </a:rPr>
              <a:t>Lipkin</a:t>
            </a:r>
            <a:r>
              <a:rPr lang="en-US" sz="1000" dirty="0">
                <a:solidFill>
                  <a:schemeClr val="tx1"/>
                </a:solidFill>
              </a:rPr>
              <a:t> WI. </a:t>
            </a:r>
            <a:r>
              <a:rPr lang="en-US" sz="1000" dirty="0" err="1">
                <a:solidFill>
                  <a:schemeClr val="tx1"/>
                </a:solidFill>
              </a:rPr>
              <a:t>Virome</a:t>
            </a:r>
            <a:r>
              <a:rPr lang="en-US" sz="1000" dirty="0">
                <a:solidFill>
                  <a:schemeClr val="tx1"/>
                </a:solidFill>
              </a:rPr>
              <a:t> Capture Sequencing Enables Sensitive Viral Diagnosis and Comprehensive </a:t>
            </a:r>
            <a:r>
              <a:rPr lang="en-US" sz="1000" dirty="0" err="1">
                <a:solidFill>
                  <a:schemeClr val="tx1"/>
                </a:solidFill>
              </a:rPr>
              <a:t>Virome</a:t>
            </a:r>
            <a:r>
              <a:rPr lang="en-US" sz="1000" dirty="0">
                <a:solidFill>
                  <a:schemeClr val="tx1"/>
                </a:solidFill>
              </a:rPr>
              <a:t> Analysis. </a:t>
            </a:r>
            <a:r>
              <a:rPr lang="en-US" sz="1000" dirty="0" err="1">
                <a:solidFill>
                  <a:schemeClr val="tx1"/>
                </a:solidFill>
              </a:rPr>
              <a:t>mBio</a:t>
            </a:r>
            <a:r>
              <a:rPr lang="en-US" sz="1000" dirty="0">
                <a:solidFill>
                  <a:schemeClr val="tx1"/>
                </a:solidFill>
              </a:rPr>
              <a:t>. 2015 Sep 22;6(5):e01491-15. </a:t>
            </a:r>
            <a:r>
              <a:rPr lang="en-US" sz="1000" dirty="0" err="1">
                <a:solidFill>
                  <a:schemeClr val="tx1"/>
                </a:solidFill>
              </a:rPr>
              <a:t>doi</a:t>
            </a:r>
            <a:r>
              <a:rPr lang="en-US" sz="1000" dirty="0">
                <a:solidFill>
                  <a:schemeClr val="tx1"/>
                </a:solidFill>
              </a:rPr>
              <a:t>: 10.1128/mBio.01491-15. Erratum in: </a:t>
            </a:r>
            <a:r>
              <a:rPr lang="en-US" sz="1000" dirty="0" err="1">
                <a:solidFill>
                  <a:schemeClr val="tx1"/>
                </a:solidFill>
              </a:rPr>
              <a:t>MBio</a:t>
            </a:r>
            <a:r>
              <a:rPr lang="en-US" sz="1000" dirty="0">
                <a:solidFill>
                  <a:schemeClr val="tx1"/>
                </a:solidFill>
              </a:rPr>
              <a:t>. 2017 May 16;8(3).</a:t>
            </a:r>
            <a:endParaRPr lang="ru-RU" sz="10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512" y="205475"/>
            <a:ext cx="121930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0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BD1758-C308-E98F-7251-38FFD791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7" r="7846"/>
          <a:stretch/>
        </p:blipFill>
        <p:spPr>
          <a:xfrm>
            <a:off x="191344" y="836712"/>
            <a:ext cx="10297144" cy="48478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EFE458-1060-425E-2DEB-311FE75D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656" y="116633"/>
            <a:ext cx="1345551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26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70" name="Группа 83"/>
          <p:cNvGrpSpPr/>
          <p:nvPr/>
        </p:nvGrpSpPr>
        <p:grpSpPr bwMode="auto">
          <a:xfrm>
            <a:off x="839416" y="950760"/>
            <a:ext cx="8273160" cy="5587920"/>
            <a:chOff x="2063880" y="1052640"/>
            <a:chExt cx="8273160" cy="5587920"/>
          </a:xfrm>
        </p:grpSpPr>
        <p:grpSp>
          <p:nvGrpSpPr>
            <p:cNvPr id="371" name="Группа 5"/>
            <p:cNvGrpSpPr/>
            <p:nvPr/>
          </p:nvGrpSpPr>
          <p:grpSpPr bwMode="auto">
            <a:xfrm>
              <a:off x="3149640" y="3052800"/>
              <a:ext cx="461880" cy="943920"/>
              <a:chOff x="3149640" y="3052800"/>
              <a:chExt cx="461880" cy="943920"/>
            </a:xfrm>
          </p:grpSpPr>
          <p:sp>
            <p:nvSpPr>
              <p:cNvPr id="372" name="Блок-схема: задержка 3"/>
              <p:cNvSpPr/>
              <p:nvPr/>
            </p:nvSpPr>
            <p:spPr bwMode="auto">
              <a:xfrm rot="5400000">
                <a:off x="2908800" y="3294000"/>
                <a:ext cx="943920" cy="461160"/>
              </a:xfrm>
              <a:prstGeom prst="flowChartDelay">
                <a:avLst/>
              </a:prstGeom>
              <a:solidFill>
                <a:srgbClr val="B9CDE5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  <p:sp>
            <p:nvSpPr>
              <p:cNvPr id="373" name="Прямоугольник 4"/>
              <p:cNvSpPr/>
              <p:nvPr/>
            </p:nvSpPr>
            <p:spPr bwMode="auto">
              <a:xfrm>
                <a:off x="3149640" y="3052800"/>
                <a:ext cx="461160" cy="554760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74" name="Прямая со стрелкой 5"/>
            <p:cNvCxnSpPr>
              <a:cxnSpLocks/>
              <a:stCxn id="375" idx="0"/>
            </p:cNvCxnSpPr>
            <p:nvPr/>
          </p:nvCxnSpPr>
          <p:spPr bwMode="auto">
            <a:xfrm flipV="1">
              <a:off x="2620440" y="3774960"/>
              <a:ext cx="726480" cy="167040"/>
            </a:xfrm>
            <a:prstGeom prst="straightConnector1">
              <a:avLst/>
            </a:prstGeom>
            <a:ln w="0" cap="rnd">
              <a:solidFill>
                <a:srgbClr val="4A7EBB"/>
              </a:solidFill>
              <a:tailEnd type="arrow" w="med" len="med"/>
            </a:ln>
          </p:spPr>
        </p:cxnSp>
        <p:sp>
          <p:nvSpPr>
            <p:cNvPr id="375" name="TextBox 6"/>
            <p:cNvSpPr/>
            <p:nvPr/>
          </p:nvSpPr>
          <p:spPr bwMode="auto">
            <a:xfrm>
              <a:off x="2192400" y="3941640"/>
              <a:ext cx="856440" cy="363960"/>
            </a:xfrm>
            <a:prstGeom prst="rect">
              <a:avLst/>
            </a:prstGeom>
            <a:noFill/>
            <a:ln w="0">
              <a:solidFill>
                <a:srgbClr val="40404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ru-RU" sz="18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кДНК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76" name="Стрелка вправо 7"/>
            <p:cNvSpPr/>
            <p:nvPr/>
          </p:nvSpPr>
          <p:spPr bwMode="auto">
            <a:xfrm>
              <a:off x="4138560" y="3386160"/>
              <a:ext cx="1913759" cy="2772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cap="rnd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ru-RU"/>
            </a:p>
          </p:txBody>
        </p:sp>
        <p:sp>
          <p:nvSpPr>
            <p:cNvPr id="377" name="TextBox 8"/>
            <p:cNvSpPr/>
            <p:nvPr/>
          </p:nvSpPr>
          <p:spPr bwMode="auto">
            <a:xfrm>
              <a:off x="3927600" y="2811600"/>
              <a:ext cx="2507400" cy="6372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ru-RU" sz="1200" b="0" strike="noStrike" spc="-1" dirty="0">
                  <a:solidFill>
                    <a:srgbClr val="000000"/>
                  </a:solidFill>
                  <a:latin typeface="Tahoma"/>
                  <a:ea typeface="Arial"/>
                </a:rPr>
                <a:t>ПЦР в присутствии набора </a:t>
              </a:r>
              <a:r>
                <a:rPr lang="ru-RU" sz="1200" b="0" strike="noStrike" spc="-1" dirty="0" err="1">
                  <a:solidFill>
                    <a:srgbClr val="000000"/>
                  </a:solidFill>
                  <a:latin typeface="Tahoma"/>
                  <a:ea typeface="Arial"/>
                </a:rPr>
                <a:t>специчных</a:t>
              </a:r>
              <a:r>
                <a:rPr lang="ru-RU" sz="1200" b="0" strike="noStrike" spc="-1" dirty="0">
                  <a:solidFill>
                    <a:srgbClr val="000000"/>
                  </a:solidFill>
                  <a:latin typeface="Tahoma"/>
                  <a:ea typeface="Arial"/>
                </a:rPr>
                <a:t> для разных родов вирусов </a:t>
              </a:r>
              <a:r>
                <a:rPr lang="ru-RU" sz="1200" b="0" strike="noStrike" spc="-1" dirty="0" err="1">
                  <a:solidFill>
                    <a:srgbClr val="000000"/>
                  </a:solidFill>
                  <a:latin typeface="Tahoma"/>
                  <a:ea typeface="Arial"/>
                </a:rPr>
                <a:t>праймеров</a:t>
              </a:r>
              <a:endParaRPr lang="ru-RU" sz="1200" b="0" strike="noStrike" spc="-1" dirty="0">
                <a:latin typeface="Arial"/>
              </a:endParaRPr>
            </a:p>
          </p:txBody>
        </p:sp>
        <p:grpSp>
          <p:nvGrpSpPr>
            <p:cNvPr id="378" name="Группа 14"/>
            <p:cNvGrpSpPr/>
            <p:nvPr/>
          </p:nvGrpSpPr>
          <p:grpSpPr bwMode="auto">
            <a:xfrm>
              <a:off x="6910560" y="3052800"/>
              <a:ext cx="461880" cy="943920"/>
              <a:chOff x="6910560" y="3052800"/>
              <a:chExt cx="461880" cy="943920"/>
            </a:xfrm>
          </p:grpSpPr>
          <p:sp>
            <p:nvSpPr>
              <p:cNvPr id="379" name="Блок-схема: задержка 54"/>
              <p:cNvSpPr/>
              <p:nvPr/>
            </p:nvSpPr>
            <p:spPr bwMode="auto">
              <a:xfrm rot="5400000">
                <a:off x="6669720" y="3294000"/>
                <a:ext cx="943920" cy="461160"/>
              </a:xfrm>
              <a:prstGeom prst="flowChartDelay">
                <a:avLst/>
              </a:prstGeom>
              <a:solidFill>
                <a:srgbClr val="B9CDE5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  <p:sp>
            <p:nvSpPr>
              <p:cNvPr id="380" name="Прямоугольник 16"/>
              <p:cNvSpPr/>
              <p:nvPr/>
            </p:nvSpPr>
            <p:spPr bwMode="auto">
              <a:xfrm>
                <a:off x="6910560" y="3052800"/>
                <a:ext cx="461160" cy="554760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81" name="Прямая со стрелкой 10"/>
            <p:cNvCxnSpPr>
              <a:cxnSpLocks/>
              <a:stCxn id="382" idx="1"/>
            </p:cNvCxnSpPr>
            <p:nvPr/>
          </p:nvCxnSpPr>
          <p:spPr bwMode="auto">
            <a:xfrm flipH="1">
              <a:off x="7100640" y="3603600"/>
              <a:ext cx="829440" cy="222840"/>
            </a:xfrm>
            <a:prstGeom prst="straightConnector1">
              <a:avLst/>
            </a:prstGeom>
            <a:ln w="0" cap="rnd">
              <a:solidFill>
                <a:srgbClr val="4A7EBB"/>
              </a:solidFill>
              <a:tailEnd type="arrow" w="med" len="med"/>
            </a:ln>
          </p:spPr>
        </p:cxnSp>
        <p:sp>
          <p:nvSpPr>
            <p:cNvPr id="382" name="TextBox 11"/>
            <p:cNvSpPr/>
            <p:nvPr/>
          </p:nvSpPr>
          <p:spPr bwMode="auto">
            <a:xfrm>
              <a:off x="7929720" y="3284640"/>
              <a:ext cx="1654920" cy="638280"/>
            </a:xfrm>
            <a:prstGeom prst="rect">
              <a:avLst/>
            </a:prstGeom>
            <a:noFill/>
            <a:ln w="0">
              <a:solidFill>
                <a:srgbClr val="40404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ru-RU" sz="18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Смесь ампликонов</a:t>
              </a:r>
              <a:endParaRPr lang="ru-RU" sz="1800" b="0" strike="noStrike" spc="-1">
                <a:latin typeface="Arial"/>
              </a:endParaRPr>
            </a:p>
          </p:txBody>
        </p:sp>
        <p:grpSp>
          <p:nvGrpSpPr>
            <p:cNvPr id="383" name="Группа 30"/>
            <p:cNvGrpSpPr/>
            <p:nvPr/>
          </p:nvGrpSpPr>
          <p:grpSpPr bwMode="auto">
            <a:xfrm>
              <a:off x="3236760" y="5178600"/>
              <a:ext cx="462240" cy="943920"/>
              <a:chOff x="3236760" y="5178600"/>
              <a:chExt cx="462240" cy="943920"/>
            </a:xfrm>
          </p:grpSpPr>
          <p:sp>
            <p:nvSpPr>
              <p:cNvPr id="384" name="Блок-схема: задержка 50"/>
              <p:cNvSpPr/>
              <p:nvPr/>
            </p:nvSpPr>
            <p:spPr bwMode="auto">
              <a:xfrm rot="5400000">
                <a:off x="2996280" y="5419800"/>
                <a:ext cx="943920" cy="461160"/>
              </a:xfrm>
              <a:prstGeom prst="flowChartDelay">
                <a:avLst/>
              </a:prstGeom>
              <a:solidFill>
                <a:srgbClr val="B9CDE5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  <p:sp>
            <p:nvSpPr>
              <p:cNvPr id="385" name="Прямоугольник 32"/>
              <p:cNvSpPr/>
              <p:nvPr/>
            </p:nvSpPr>
            <p:spPr bwMode="auto">
              <a:xfrm>
                <a:off x="3236760" y="5178600"/>
                <a:ext cx="461160" cy="554760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86" name="Прямая со стрелкой 19"/>
            <p:cNvCxnSpPr>
              <a:cxnSpLocks/>
              <a:stCxn id="387" idx="0"/>
            </p:cNvCxnSpPr>
            <p:nvPr/>
          </p:nvCxnSpPr>
          <p:spPr bwMode="auto">
            <a:xfrm flipV="1">
              <a:off x="2684160" y="5900400"/>
              <a:ext cx="783360" cy="224640"/>
            </a:xfrm>
            <a:prstGeom prst="straightConnector1">
              <a:avLst/>
            </a:prstGeom>
            <a:ln w="0" cap="rnd">
              <a:solidFill>
                <a:srgbClr val="4A7EBB"/>
              </a:solidFill>
              <a:tailEnd type="arrow" w="med" len="med"/>
            </a:ln>
          </p:spPr>
        </p:cxnSp>
        <p:sp>
          <p:nvSpPr>
            <p:cNvPr id="387" name="TextBox 20"/>
            <p:cNvSpPr/>
            <p:nvPr/>
          </p:nvSpPr>
          <p:spPr bwMode="auto">
            <a:xfrm>
              <a:off x="2063880" y="6124680"/>
              <a:ext cx="1240560" cy="515880"/>
            </a:xfrm>
            <a:prstGeom prst="rect">
              <a:avLst/>
            </a:prstGeom>
            <a:noFill/>
            <a:ln w="0">
              <a:solidFill>
                <a:srgbClr val="40404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ru-RU" sz="14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Смесь ампликонов</a:t>
              </a:r>
              <a:endParaRPr lang="ru-RU" sz="1400" b="0" strike="noStrike" spc="-1">
                <a:latin typeface="Arial"/>
              </a:endParaRPr>
            </a:p>
          </p:txBody>
        </p:sp>
        <p:sp>
          <p:nvSpPr>
            <p:cNvPr id="388" name="Стрелка вправо 23"/>
            <p:cNvSpPr/>
            <p:nvPr/>
          </p:nvSpPr>
          <p:spPr bwMode="auto">
            <a:xfrm>
              <a:off x="3995640" y="5516640"/>
              <a:ext cx="1310400" cy="26928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cap="rnd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ru-RU"/>
            </a:p>
          </p:txBody>
        </p:sp>
        <p:grpSp>
          <p:nvGrpSpPr>
            <p:cNvPr id="389" name="Группа 40"/>
            <p:cNvGrpSpPr/>
            <p:nvPr/>
          </p:nvGrpSpPr>
          <p:grpSpPr bwMode="auto">
            <a:xfrm>
              <a:off x="5721480" y="5110200"/>
              <a:ext cx="461880" cy="943920"/>
              <a:chOff x="5721480" y="5110200"/>
              <a:chExt cx="461880" cy="943920"/>
            </a:xfrm>
          </p:grpSpPr>
          <p:sp>
            <p:nvSpPr>
              <p:cNvPr id="390" name="Блок-схема: задержка 48"/>
              <p:cNvSpPr/>
              <p:nvPr/>
            </p:nvSpPr>
            <p:spPr bwMode="auto">
              <a:xfrm rot="5400000">
                <a:off x="5480640" y="5351400"/>
                <a:ext cx="943920" cy="461160"/>
              </a:xfrm>
              <a:prstGeom prst="flowChartDelay">
                <a:avLst/>
              </a:prstGeom>
              <a:solidFill>
                <a:srgbClr val="B9CDE5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  <p:sp>
            <p:nvSpPr>
              <p:cNvPr id="391" name="Прямоугольник 49"/>
              <p:cNvSpPr/>
              <p:nvPr/>
            </p:nvSpPr>
            <p:spPr bwMode="auto">
              <a:xfrm>
                <a:off x="5721480" y="5110200"/>
                <a:ext cx="461160" cy="554760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92" name="Прямая со стрелкой 27"/>
            <p:cNvCxnSpPr>
              <a:cxnSpLocks/>
              <a:stCxn id="393" idx="0"/>
            </p:cNvCxnSpPr>
            <p:nvPr/>
          </p:nvCxnSpPr>
          <p:spPr bwMode="auto">
            <a:xfrm flipV="1">
              <a:off x="5065200" y="5854680"/>
              <a:ext cx="862920" cy="406800"/>
            </a:xfrm>
            <a:prstGeom prst="straightConnector1">
              <a:avLst/>
            </a:prstGeom>
            <a:ln w="0" cap="rnd">
              <a:solidFill>
                <a:srgbClr val="4A7EBB"/>
              </a:solidFill>
              <a:tailEnd type="arrow" w="med" len="med"/>
            </a:ln>
          </p:spPr>
        </p:cxnSp>
        <p:sp>
          <p:nvSpPr>
            <p:cNvPr id="393" name="TextBox 28"/>
            <p:cNvSpPr/>
            <p:nvPr/>
          </p:nvSpPr>
          <p:spPr bwMode="auto">
            <a:xfrm>
              <a:off x="4133880" y="6261120"/>
              <a:ext cx="1863000" cy="348840"/>
            </a:xfrm>
            <a:prstGeom prst="rect">
              <a:avLst/>
            </a:prstGeom>
            <a:noFill/>
            <a:ln w="0">
              <a:solidFill>
                <a:srgbClr val="40404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17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Illumina library</a:t>
              </a:r>
              <a:endParaRPr lang="ru-RU" sz="1700" b="0" strike="noStrike" spc="-1">
                <a:latin typeface="Arial"/>
              </a:endParaRPr>
            </a:p>
          </p:txBody>
        </p:sp>
        <p:sp>
          <p:nvSpPr>
            <p:cNvPr id="394" name="Блок-схема: задержка 46"/>
            <p:cNvSpPr/>
            <p:nvPr/>
          </p:nvSpPr>
          <p:spPr bwMode="auto">
            <a:xfrm rot="5400000">
              <a:off x="3104280" y="1479600"/>
              <a:ext cx="943920" cy="461160"/>
            </a:xfrm>
            <a:prstGeom prst="flowChartDelay">
              <a:avLst/>
            </a:prstGeom>
            <a:solidFill>
              <a:srgbClr val="D99694"/>
            </a:solidFill>
            <a:ln w="254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ru-RU"/>
            </a:p>
          </p:txBody>
        </p:sp>
        <p:sp>
          <p:nvSpPr>
            <p:cNvPr id="395" name="Прямоугольник 47"/>
            <p:cNvSpPr/>
            <p:nvPr/>
          </p:nvSpPr>
          <p:spPr bwMode="auto">
            <a:xfrm>
              <a:off x="3344760" y="1238400"/>
              <a:ext cx="461160" cy="556560"/>
            </a:xfrm>
            <a:prstGeom prst="rect">
              <a:avLst/>
            </a:prstGeom>
            <a:solidFill>
              <a:schemeClr val="bg1"/>
            </a:solidFill>
            <a:ln cap="rnd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ru-RU"/>
            </a:p>
          </p:txBody>
        </p:sp>
        <p:cxnSp>
          <p:nvCxnSpPr>
            <p:cNvPr id="396" name="Прямая со стрелкой 30"/>
            <p:cNvCxnSpPr>
              <a:cxnSpLocks/>
              <a:stCxn id="397" idx="0"/>
            </p:cNvCxnSpPr>
            <p:nvPr/>
          </p:nvCxnSpPr>
          <p:spPr bwMode="auto">
            <a:xfrm flipV="1">
              <a:off x="2719080" y="1960560"/>
              <a:ext cx="824760" cy="167040"/>
            </a:xfrm>
            <a:prstGeom prst="straightConnector1">
              <a:avLst/>
            </a:prstGeom>
            <a:ln w="0" cap="rnd">
              <a:solidFill>
                <a:srgbClr val="4A7EBB"/>
              </a:solidFill>
              <a:tailEnd type="arrow" w="med" len="med"/>
            </a:ln>
          </p:spPr>
        </p:cxnSp>
        <p:sp>
          <p:nvSpPr>
            <p:cNvPr id="397" name="TextBox 31"/>
            <p:cNvSpPr/>
            <p:nvPr/>
          </p:nvSpPr>
          <p:spPr bwMode="auto">
            <a:xfrm>
              <a:off x="2063880" y="2127240"/>
              <a:ext cx="1310400" cy="363960"/>
            </a:xfrm>
            <a:prstGeom prst="rect">
              <a:avLst/>
            </a:prstGeom>
            <a:noFill/>
            <a:ln w="0">
              <a:solidFill>
                <a:srgbClr val="40404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ru-RU" sz="18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Биопроба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398" name="Стрелка вправо 32"/>
            <p:cNvSpPr/>
            <p:nvPr/>
          </p:nvSpPr>
          <p:spPr bwMode="auto">
            <a:xfrm>
              <a:off x="4235400" y="1517759"/>
              <a:ext cx="1053360" cy="2754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cap="rnd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ru-RU"/>
            </a:p>
          </p:txBody>
        </p:sp>
        <p:sp>
          <p:nvSpPr>
            <p:cNvPr id="399" name="TextBox 33"/>
            <p:cNvSpPr/>
            <p:nvPr/>
          </p:nvSpPr>
          <p:spPr bwMode="auto">
            <a:xfrm>
              <a:off x="3927600" y="1052640"/>
              <a:ext cx="16549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14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RNA</a:t>
              </a:r>
              <a:r>
                <a:rPr lang="ru-RU" sz="14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-</a:t>
              </a:r>
              <a:r>
                <a:rPr lang="en-US" sz="14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extraction</a:t>
              </a:r>
              <a:endParaRPr lang="ru-RU" sz="14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defRPr/>
              </a:pPr>
              <a:r>
                <a:rPr lang="en-US" sz="14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 kit</a:t>
              </a:r>
              <a:r>
                <a:rPr lang="ru-RU" sz="14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 (</a:t>
              </a:r>
              <a:r>
                <a:rPr lang="en-US" sz="14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Qiagen</a:t>
              </a:r>
              <a:r>
                <a:rPr lang="ru-RU" sz="14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)</a:t>
              </a:r>
              <a:endParaRPr lang="ru-RU" sz="1400" b="0" strike="noStrike" spc="-1">
                <a:latin typeface="Arial"/>
              </a:endParaRPr>
            </a:p>
          </p:txBody>
        </p:sp>
        <p:grpSp>
          <p:nvGrpSpPr>
            <p:cNvPr id="400" name="Группа 59"/>
            <p:cNvGrpSpPr/>
            <p:nvPr/>
          </p:nvGrpSpPr>
          <p:grpSpPr bwMode="auto">
            <a:xfrm>
              <a:off x="5686560" y="1238400"/>
              <a:ext cx="461880" cy="943920"/>
              <a:chOff x="5686560" y="1238400"/>
              <a:chExt cx="461880" cy="943920"/>
            </a:xfrm>
          </p:grpSpPr>
          <p:sp>
            <p:nvSpPr>
              <p:cNvPr id="401" name="Блок-схема: задержка 44"/>
              <p:cNvSpPr/>
              <p:nvPr/>
            </p:nvSpPr>
            <p:spPr bwMode="auto">
              <a:xfrm rot="5400000">
                <a:off x="5445720" y="1479600"/>
                <a:ext cx="943920" cy="461160"/>
              </a:xfrm>
              <a:prstGeom prst="flowChartDelay">
                <a:avLst/>
              </a:prstGeom>
              <a:solidFill>
                <a:srgbClr val="B9CDE5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  <p:sp>
            <p:nvSpPr>
              <p:cNvPr id="402" name="Прямоугольник 45"/>
              <p:cNvSpPr/>
              <p:nvPr/>
            </p:nvSpPr>
            <p:spPr bwMode="auto">
              <a:xfrm>
                <a:off x="5686560" y="1238400"/>
                <a:ext cx="461160" cy="556560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403" name="Прямая со стрелкой 35"/>
            <p:cNvCxnSpPr>
              <a:cxnSpLocks/>
              <a:stCxn id="404" idx="0"/>
            </p:cNvCxnSpPr>
            <p:nvPr/>
          </p:nvCxnSpPr>
          <p:spPr bwMode="auto">
            <a:xfrm flipV="1">
              <a:off x="5289840" y="1931759"/>
              <a:ext cx="638280" cy="338760"/>
            </a:xfrm>
            <a:prstGeom prst="straightConnector1">
              <a:avLst/>
            </a:prstGeom>
            <a:ln w="0" cap="rnd">
              <a:solidFill>
                <a:srgbClr val="4A7EBB"/>
              </a:solidFill>
              <a:tailEnd type="arrow" w="med" len="med"/>
            </a:ln>
          </p:spPr>
        </p:cxnSp>
        <p:sp>
          <p:nvSpPr>
            <p:cNvPr id="404" name="TextBox 36"/>
            <p:cNvSpPr/>
            <p:nvPr/>
          </p:nvSpPr>
          <p:spPr bwMode="auto">
            <a:xfrm>
              <a:off x="4962600" y="2270160"/>
              <a:ext cx="654840" cy="363960"/>
            </a:xfrm>
            <a:prstGeom prst="rect">
              <a:avLst/>
            </a:prstGeom>
            <a:noFill/>
            <a:ln w="0">
              <a:solidFill>
                <a:srgbClr val="40404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ru-RU" sz="18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РНК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405" name="Стрелка вправо 37"/>
            <p:cNvSpPr/>
            <p:nvPr/>
          </p:nvSpPr>
          <p:spPr bwMode="auto">
            <a:xfrm>
              <a:off x="6346800" y="1517759"/>
              <a:ext cx="1847160" cy="2754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cap="rnd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ru-RU"/>
            </a:p>
          </p:txBody>
        </p:sp>
        <p:grpSp>
          <p:nvGrpSpPr>
            <p:cNvPr id="406" name="Группа 66"/>
            <p:cNvGrpSpPr/>
            <p:nvPr/>
          </p:nvGrpSpPr>
          <p:grpSpPr bwMode="auto">
            <a:xfrm>
              <a:off x="8854920" y="1238400"/>
              <a:ext cx="462240" cy="943920"/>
              <a:chOff x="8854920" y="1238400"/>
              <a:chExt cx="462240" cy="943920"/>
            </a:xfrm>
          </p:grpSpPr>
          <p:sp>
            <p:nvSpPr>
              <p:cNvPr id="407" name="Блок-схема: задержка 42"/>
              <p:cNvSpPr/>
              <p:nvPr/>
            </p:nvSpPr>
            <p:spPr bwMode="auto">
              <a:xfrm rot="5400000">
                <a:off x="8614440" y="1479600"/>
                <a:ext cx="943920" cy="461160"/>
              </a:xfrm>
              <a:prstGeom prst="flowChartDelay">
                <a:avLst/>
              </a:prstGeom>
              <a:solidFill>
                <a:srgbClr val="B9CDE5"/>
              </a:solidFill>
              <a:ln w="25400">
                <a:solidFill>
                  <a:srgbClr val="00000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  <p:sp>
            <p:nvSpPr>
              <p:cNvPr id="408" name="Прямоугольник 43"/>
              <p:cNvSpPr/>
              <p:nvPr/>
            </p:nvSpPr>
            <p:spPr bwMode="auto">
              <a:xfrm>
                <a:off x="8854920" y="1238400"/>
                <a:ext cx="461160" cy="556560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rgbClr val="00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409" name="Прямая со стрелкой 39"/>
            <p:cNvCxnSpPr>
              <a:cxnSpLocks/>
              <a:stCxn id="410" idx="0"/>
            </p:cNvCxnSpPr>
            <p:nvPr/>
          </p:nvCxnSpPr>
          <p:spPr bwMode="auto">
            <a:xfrm flipV="1">
              <a:off x="8187120" y="1931759"/>
              <a:ext cx="916200" cy="338760"/>
            </a:xfrm>
            <a:prstGeom prst="straightConnector1">
              <a:avLst/>
            </a:prstGeom>
            <a:ln w="0" cap="rnd">
              <a:solidFill>
                <a:srgbClr val="4A7EBB"/>
              </a:solidFill>
              <a:tailEnd type="arrow" w="med" len="med"/>
            </a:ln>
          </p:spPr>
        </p:cxnSp>
        <p:sp>
          <p:nvSpPr>
            <p:cNvPr id="410" name="TextBox 40"/>
            <p:cNvSpPr/>
            <p:nvPr/>
          </p:nvSpPr>
          <p:spPr bwMode="auto">
            <a:xfrm>
              <a:off x="7791480" y="2270160"/>
              <a:ext cx="791280" cy="363960"/>
            </a:xfrm>
            <a:prstGeom prst="rect">
              <a:avLst/>
            </a:prstGeom>
            <a:noFill/>
            <a:ln w="0">
              <a:solidFill>
                <a:srgbClr val="40404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ru-RU" sz="1800" b="0" strike="noStrike" spc="-1">
                  <a:solidFill>
                    <a:srgbClr val="000000"/>
                  </a:solidFill>
                  <a:latin typeface="Calibri"/>
                  <a:ea typeface="Arial"/>
                </a:rPr>
                <a:t>кДНК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411" name="TextBox 41"/>
            <p:cNvSpPr/>
            <p:nvPr/>
          </p:nvSpPr>
          <p:spPr bwMode="auto">
            <a:xfrm>
              <a:off x="5997600" y="1052640"/>
              <a:ext cx="2505960" cy="57636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defRPr/>
              </a:pPr>
              <a:r>
                <a:rPr lang="ru-RU" sz="16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ОТ (</a:t>
              </a:r>
              <a:r>
                <a:rPr lang="en-US" sz="16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SuperScript III</a:t>
              </a:r>
              <a:r>
                <a:rPr lang="ru-RU" sz="16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 </a:t>
              </a:r>
              <a:r>
                <a:rPr lang="en-US" sz="16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[Invitrogen]</a:t>
              </a:r>
              <a:r>
                <a:rPr lang="ru-RU" sz="16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)</a:t>
              </a:r>
              <a:endParaRPr lang="ru-RU" sz="1600" b="0" strike="noStrike" spc="-1">
                <a:latin typeface="Arial"/>
              </a:endParaRPr>
            </a:p>
          </p:txBody>
        </p:sp>
        <p:sp>
          <p:nvSpPr>
            <p:cNvPr id="412" name="TextBox 64"/>
            <p:cNvSpPr/>
            <p:nvPr/>
          </p:nvSpPr>
          <p:spPr bwMode="auto">
            <a:xfrm>
              <a:off x="3919680" y="5178600"/>
              <a:ext cx="25074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ru-RU" sz="18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+адаптеры</a:t>
              </a:r>
              <a:endParaRPr lang="ru-RU" sz="1800" b="0" strike="noStrike" spc="-1">
                <a:latin typeface="Arial"/>
              </a:endParaRPr>
            </a:p>
          </p:txBody>
        </p:sp>
        <p:sp>
          <p:nvSpPr>
            <p:cNvPr id="413" name="Стрелка вправо 68"/>
            <p:cNvSpPr/>
            <p:nvPr/>
          </p:nvSpPr>
          <p:spPr bwMode="auto">
            <a:xfrm>
              <a:off x="6411960" y="5584680"/>
              <a:ext cx="1654920" cy="26928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cap="rnd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ru-RU"/>
            </a:p>
          </p:txBody>
        </p:sp>
        <p:pic>
          <p:nvPicPr>
            <p:cNvPr id="414" name="Picture 2"/>
            <p:cNvPicPr/>
            <p:nvPr/>
          </p:nvPicPr>
          <p:blipFill>
            <a:blip r:embed="rId2"/>
            <a:stretch/>
          </p:blipFill>
          <p:spPr bwMode="auto">
            <a:xfrm>
              <a:off x="6549480" y="4231440"/>
              <a:ext cx="1227240" cy="92052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415" name="Picture 4"/>
            <p:cNvPicPr/>
            <p:nvPr/>
          </p:nvPicPr>
          <p:blipFill>
            <a:blip r:embed="rId3"/>
            <a:stretch/>
          </p:blipFill>
          <p:spPr bwMode="auto">
            <a:xfrm>
              <a:off x="8274600" y="4772520"/>
              <a:ext cx="2062440" cy="168984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416" name="TextBox 73"/>
            <p:cNvSpPr/>
            <p:nvPr/>
          </p:nvSpPr>
          <p:spPr bwMode="auto">
            <a:xfrm>
              <a:off x="6618240" y="5178600"/>
              <a:ext cx="25074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en-US" sz="1800" b="0" strike="noStrike" spc="-1">
                  <a:solidFill>
                    <a:srgbClr val="000000"/>
                  </a:solidFill>
                  <a:latin typeface="Tahoma"/>
                  <a:ea typeface="Arial"/>
                </a:rPr>
                <a:t>MiSeq</a:t>
              </a:r>
              <a:endParaRPr lang="ru-RU" sz="1800" b="0" strike="noStrike" spc="-1">
                <a:latin typeface="Arial"/>
              </a:endParaRPr>
            </a:p>
          </p:txBody>
        </p:sp>
      </p:grpSp>
      <p:sp>
        <p:nvSpPr>
          <p:cNvPr id="417" name="PlaceHolder 1"/>
          <p:cNvSpPr>
            <a:spLocks noGrp="1"/>
          </p:cNvSpPr>
          <p:nvPr>
            <p:ph type="title"/>
          </p:nvPr>
        </p:nvSpPr>
        <p:spPr bwMode="auto">
          <a:xfrm>
            <a:off x="695400" y="189000"/>
            <a:ext cx="9577064" cy="61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4000" i="1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Родоспецифические</a:t>
            </a:r>
            <a:r>
              <a:rPr lang="ru-RU" sz="4000" i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 </a:t>
            </a:r>
            <a:r>
              <a:rPr lang="ru-RU" sz="4000" i="1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праймеры</a:t>
            </a:r>
            <a:endParaRPr lang="ru-RU" sz="4000" b="0" i="1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ldNum" idx="22"/>
          </p:nvPr>
        </p:nvSpPr>
        <p:spPr bwMode="auto">
          <a:xfrm>
            <a:off x="873756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rgbClr val="8B8B8B"/>
                </a:solidFill>
                <a:latin typeface="Calibri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  <a:defRPr/>
            </a:pPr>
            <a:fld id="{465F4E51-BF87-4CDE-B9F2-B6EBEDAB58D9}" type="slidenum">
              <a:rPr lang="ru-RU" sz="1200" b="0" strike="noStrike" spc="-1">
                <a:solidFill>
                  <a:srgbClr val="8B8B8B"/>
                </a:solidFill>
                <a:latin typeface="Calibri"/>
                <a:ea typeface="Arial"/>
              </a:rPr>
              <a:t>20</a:t>
            </a:fld>
            <a:endParaRPr lang="ru-RU" sz="1200" b="0" strike="noStrike" spc="-1">
              <a:latin typeface="Times New Roman"/>
            </a:endParaRPr>
          </a:p>
        </p:txBody>
      </p:sp>
      <p:pic>
        <p:nvPicPr>
          <p:cNvPr id="419" name="Рисунок 13"/>
          <p:cNvPicPr/>
          <p:nvPr/>
        </p:nvPicPr>
        <p:blipFill>
          <a:blip r:embed="rId4"/>
          <a:stretch/>
        </p:blipFill>
        <p:spPr bwMode="auto">
          <a:xfrm>
            <a:off x="10669680" y="53640"/>
            <a:ext cx="1521360" cy="1521360"/>
          </a:xfrm>
          <a:prstGeom prst="rect">
            <a:avLst/>
          </a:prstGeom>
          <a:ln w="0"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B3C967-FAFB-CA00-3B14-B00A8E539135}"/>
              </a:ext>
            </a:extLst>
          </p:cNvPr>
          <p:cNvSpPr/>
          <p:nvPr/>
        </p:nvSpPr>
        <p:spPr>
          <a:xfrm>
            <a:off x="8854816" y="2080260"/>
            <a:ext cx="3181528" cy="1924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Вывод: Разработка методов разделения нуклеиновых кислот хозяина и патогена является актуальной задачей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6" name="Picture 2" descr="C:\Users\vgded\YandexDisk\Документы\Бешенство\Статья RABV\Submition\Fig1-1.jpg"/>
          <p:cNvPicPr/>
          <p:nvPr/>
        </p:nvPicPr>
        <p:blipFill>
          <a:blip r:embed="rId2"/>
          <a:stretch/>
        </p:blipFill>
        <p:spPr bwMode="auto">
          <a:xfrm>
            <a:off x="781200" y="701016"/>
            <a:ext cx="4666728" cy="5956656"/>
          </a:xfrm>
          <a:prstGeom prst="rect">
            <a:avLst/>
          </a:prstGeom>
          <a:ln w="0">
            <a:noFill/>
          </a:ln>
        </p:spPr>
      </p:pic>
      <p:pic>
        <p:nvPicPr>
          <p:cNvPr id="467" name="Picture 3" descr="C:\Users\vgded\YandexDisk\Документы\Бешенство\Статья RABV\Submition\Fig2.jpg"/>
          <p:cNvPicPr/>
          <p:nvPr/>
        </p:nvPicPr>
        <p:blipFill>
          <a:blip r:embed="rId3"/>
          <a:srcRect r="2855"/>
          <a:stretch/>
        </p:blipFill>
        <p:spPr bwMode="auto">
          <a:xfrm>
            <a:off x="6710847" y="954940"/>
            <a:ext cx="3885480" cy="5333400"/>
          </a:xfrm>
          <a:prstGeom prst="rect">
            <a:avLst/>
          </a:prstGeom>
          <a:ln w="0">
            <a:noFill/>
          </a:ln>
        </p:spPr>
      </p:pic>
      <p:sp>
        <p:nvSpPr>
          <p:cNvPr id="468" name="Прямоугольник 4"/>
          <p:cNvSpPr/>
          <p:nvPr/>
        </p:nvSpPr>
        <p:spPr bwMode="auto">
          <a:xfrm>
            <a:off x="2209680" y="152280"/>
            <a:ext cx="6628680" cy="38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3200" i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Arial"/>
              </a:rPr>
              <a:t>Подтверждающие исследования</a:t>
            </a:r>
            <a:endParaRPr lang="ru-RU" sz="3200" i="1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488" y="152280"/>
            <a:ext cx="1512168" cy="151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CC2266-5C27-432D-9B0A-46D31E8A88D6}"/>
              </a:ext>
            </a:extLst>
          </p:cNvPr>
          <p:cNvSpPr txBox="1"/>
          <p:nvPr/>
        </p:nvSpPr>
        <p:spPr>
          <a:xfrm>
            <a:off x="8112224" y="628834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doi: 10.1016/j.jcv.2016.03.012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3" name="Picture 2"/>
          <p:cNvPicPr/>
          <p:nvPr/>
        </p:nvPicPr>
        <p:blipFill>
          <a:blip r:embed="rId2"/>
          <a:stretch/>
        </p:blipFill>
        <p:spPr bwMode="auto">
          <a:xfrm>
            <a:off x="263352" y="1221480"/>
            <a:ext cx="8448120" cy="5361840"/>
          </a:xfrm>
          <a:prstGeom prst="rect">
            <a:avLst/>
          </a:prstGeom>
          <a:ln w="9525">
            <a:noFill/>
          </a:ln>
        </p:spPr>
      </p:pic>
      <p:sp>
        <p:nvSpPr>
          <p:cNvPr id="424" name="PlaceHolder 1"/>
          <p:cNvSpPr>
            <a:spLocks noGrp="1"/>
          </p:cNvSpPr>
          <p:nvPr>
            <p:ph type="title"/>
          </p:nvPr>
        </p:nvSpPr>
        <p:spPr bwMode="auto">
          <a:xfrm>
            <a:off x="263352" y="274680"/>
            <a:ext cx="10297144" cy="85006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2800" b="0" i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Arial"/>
              </a:rPr>
              <a:t>Обнаружение нового </a:t>
            </a:r>
            <a:r>
              <a:rPr lang="ru-RU" sz="2800" b="0" i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Arial"/>
              </a:rPr>
              <a:t>рабдовируса</a:t>
            </a:r>
            <a:r>
              <a:rPr lang="ru-RU" sz="2800" b="0" i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Arial"/>
              </a:rPr>
              <a:t> в фекалиях летучих мышей из Подмосковья</a:t>
            </a:r>
            <a:endParaRPr lang="ru-RU" sz="2800" b="0" i="1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425" name="Овал 7"/>
          <p:cNvSpPr/>
          <p:nvPr/>
        </p:nvSpPr>
        <p:spPr bwMode="auto">
          <a:xfrm>
            <a:off x="6117264" y="6021288"/>
            <a:ext cx="1079280" cy="287280"/>
          </a:xfrm>
          <a:prstGeom prst="ellipse">
            <a:avLst/>
          </a:prstGeom>
          <a:noFill/>
          <a:ln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pic>
        <p:nvPicPr>
          <p:cNvPr id="426" name="Рисунок 1"/>
          <p:cNvPicPr/>
          <p:nvPr/>
        </p:nvPicPr>
        <p:blipFill>
          <a:blip r:embed="rId3"/>
          <a:stretch/>
        </p:blipFill>
        <p:spPr bwMode="auto">
          <a:xfrm>
            <a:off x="10726200" y="210600"/>
            <a:ext cx="1416600" cy="1416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8314" t="24419" r="47020" b="13954"/>
          <a:stretch>
            <a:fillRect/>
          </a:stretch>
        </p:blipFill>
        <p:spPr bwMode="auto">
          <a:xfrm>
            <a:off x="1676400" y="1371600"/>
            <a:ext cx="4724400" cy="4824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676400" y="274638"/>
            <a:ext cx="7162800" cy="944562"/>
          </a:xfrm>
        </p:spPr>
        <p:txBody>
          <a:bodyPr>
            <a:noAutofit/>
          </a:bodyPr>
          <a:lstStyle/>
          <a:p>
            <a:r>
              <a:rPr lang="ru-R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Обнаружение вируса </a:t>
            </a:r>
            <a:r>
              <a:rPr lang="ru-RU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Парамушир</a:t>
            </a:r>
            <a:r>
              <a:rPr lang="ru-R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клещах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urea </a:t>
            </a:r>
            <a:r>
              <a:rPr lang="ru-R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острове Тюлений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676400" y="5486400"/>
            <a:ext cx="8839200" cy="137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5105400" y="4267200"/>
            <a:ext cx="3810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2600" y="152400"/>
            <a:ext cx="1143000" cy="1143000"/>
          </a:xfrm>
          <a:prstGeom prst="rect">
            <a:avLst/>
          </a:prstGeom>
          <a:noFill/>
        </p:spPr>
      </p:pic>
      <p:pic>
        <p:nvPicPr>
          <p:cNvPr id="12" name="Picture 3" descr="C:\Users\vgded\Desktop\КЛЕЩИ\2.jpg"/>
          <p:cNvPicPr>
            <a:picLocks noChangeAspect="1" noChangeArrowheads="1"/>
          </p:cNvPicPr>
          <p:nvPr/>
        </p:nvPicPr>
        <p:blipFill>
          <a:blip r:embed="rId4" cstate="print"/>
          <a:srcRect l="1667" r="43333" b="4444"/>
          <a:stretch>
            <a:fillRect/>
          </a:stretch>
        </p:blipFill>
        <p:spPr bwMode="auto">
          <a:xfrm>
            <a:off x="6477000" y="1371601"/>
            <a:ext cx="3581400" cy="4666673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2209800" y="6248400"/>
            <a:ext cx="7924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обнаружен 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найровирус</a:t>
            </a: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имеющий 98% идентичность с вирусом </a:t>
            </a:r>
            <a:r>
              <a:rPr lang="en-US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Paramushir</a:t>
            </a:r>
            <a:r>
              <a:rPr 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изолированным в 1972г </a:t>
            </a:r>
            <a:endParaRPr lang="ru-R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8001000" y="3124200"/>
            <a:ext cx="16764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7086600" cy="533400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2" y="838200"/>
            <a:ext cx="8000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34275" y="404545"/>
            <a:ext cx="1143000" cy="1143000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 cstate="print"/>
          <a:srcRect b="27536"/>
          <a:stretch>
            <a:fillRect/>
          </a:stretch>
        </p:blipFill>
        <p:spPr bwMode="auto">
          <a:xfrm>
            <a:off x="1828800" y="3886200"/>
            <a:ext cx="8458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162800" cy="1020762"/>
          </a:xfrm>
        </p:spPr>
        <p:txBody>
          <a:bodyPr>
            <a:normAutofit/>
          </a:bodyPr>
          <a:lstStyle/>
          <a:p>
            <a:r>
              <a:rPr lang="ru-R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D-</a:t>
            </a:r>
            <a:r>
              <a:rPr lang="ru-R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моделирование </a:t>
            </a:r>
            <a:r>
              <a:rPr lang="ru-RU" sz="3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антигенных</a:t>
            </a:r>
            <a:r>
              <a:rPr lang="ru-R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структур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19200"/>
            <a:ext cx="718733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2600" y="152400"/>
            <a:ext cx="1143000" cy="114300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1828800" y="6096000"/>
            <a:ext cx="85344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err="1">
                <a:solidFill>
                  <a:schemeClr val="tx1"/>
                </a:solidFill>
              </a:rPr>
              <a:t>Safonova</a:t>
            </a:r>
            <a:r>
              <a:rPr lang="en-US" sz="1000" b="1" dirty="0">
                <a:solidFill>
                  <a:schemeClr val="tx1"/>
                </a:solidFill>
              </a:rPr>
              <a:t> MV, </a:t>
            </a:r>
            <a:r>
              <a:rPr lang="en-US" sz="1000" b="1" dirty="0" err="1">
                <a:solidFill>
                  <a:schemeClr val="tx1"/>
                </a:solidFill>
              </a:rPr>
              <a:t>Shchelkanov</a:t>
            </a:r>
            <a:r>
              <a:rPr lang="en-US" sz="1000" b="1" dirty="0">
                <a:solidFill>
                  <a:schemeClr val="tx1"/>
                </a:solidFill>
              </a:rPr>
              <a:t> MY, </a:t>
            </a:r>
            <a:r>
              <a:rPr lang="en-US" sz="1000" b="1" dirty="0" err="1">
                <a:solidFill>
                  <a:schemeClr val="tx1"/>
                </a:solidFill>
              </a:rPr>
              <a:t>Khafizov</a:t>
            </a:r>
            <a:r>
              <a:rPr lang="en-US" sz="1000" b="1" dirty="0">
                <a:solidFill>
                  <a:schemeClr val="tx1"/>
                </a:solidFill>
              </a:rPr>
              <a:t> K, </a:t>
            </a:r>
            <a:r>
              <a:rPr lang="en-US" sz="1000" b="1" dirty="0" err="1">
                <a:solidFill>
                  <a:schemeClr val="tx1"/>
                </a:solidFill>
              </a:rPr>
              <a:t>Matsvay</a:t>
            </a:r>
            <a:r>
              <a:rPr lang="en-US" sz="1000" b="1" dirty="0">
                <a:solidFill>
                  <a:schemeClr val="tx1"/>
                </a:solidFill>
              </a:rPr>
              <a:t> AD, </a:t>
            </a:r>
            <a:r>
              <a:rPr lang="en-US" sz="1000" b="1" dirty="0" err="1">
                <a:solidFill>
                  <a:schemeClr val="tx1"/>
                </a:solidFill>
              </a:rPr>
              <a:t>Ayginin</a:t>
            </a:r>
            <a:r>
              <a:rPr lang="en-US" sz="1000" b="1" dirty="0">
                <a:solidFill>
                  <a:schemeClr val="tx1"/>
                </a:solidFill>
              </a:rPr>
              <a:t> AA, </a:t>
            </a:r>
            <a:r>
              <a:rPr lang="en-US" sz="1000" b="1" dirty="0" err="1">
                <a:solidFill>
                  <a:schemeClr val="tx1"/>
                </a:solidFill>
              </a:rPr>
              <a:t>Dolgova</a:t>
            </a:r>
            <a:r>
              <a:rPr lang="en-US" sz="1000" b="1" dirty="0">
                <a:solidFill>
                  <a:schemeClr val="tx1"/>
                </a:solidFill>
              </a:rPr>
              <a:t> AS, </a:t>
            </a:r>
            <a:r>
              <a:rPr lang="en-US" sz="1000" b="1" dirty="0" err="1">
                <a:solidFill>
                  <a:schemeClr val="tx1"/>
                </a:solidFill>
              </a:rPr>
              <a:t>Shchelkanov</a:t>
            </a:r>
            <a:r>
              <a:rPr lang="en-US" sz="1000" b="1" dirty="0">
                <a:solidFill>
                  <a:schemeClr val="tx1"/>
                </a:solidFill>
              </a:rPr>
              <a:t> EM, </a:t>
            </a:r>
            <a:r>
              <a:rPr lang="en-US" sz="1000" b="1" dirty="0" err="1">
                <a:solidFill>
                  <a:schemeClr val="tx1"/>
                </a:solidFill>
              </a:rPr>
              <a:t>Pimkina</a:t>
            </a:r>
            <a:r>
              <a:rPr lang="en-US" sz="1000" b="1" dirty="0">
                <a:solidFill>
                  <a:schemeClr val="tx1"/>
                </a:solidFill>
              </a:rPr>
              <a:t> EV, </a:t>
            </a:r>
            <a:r>
              <a:rPr lang="en-US" sz="1000" b="1" dirty="0" err="1">
                <a:solidFill>
                  <a:schemeClr val="tx1"/>
                </a:solidFill>
              </a:rPr>
              <a:t>Speranskaya</a:t>
            </a:r>
            <a:r>
              <a:rPr lang="en-US" sz="1000" b="1" dirty="0">
                <a:solidFill>
                  <a:schemeClr val="tx1"/>
                </a:solidFill>
              </a:rPr>
              <a:t> AS, </a:t>
            </a:r>
            <a:r>
              <a:rPr lang="en-US" sz="1000" b="1" dirty="0" err="1">
                <a:solidFill>
                  <a:schemeClr val="tx1"/>
                </a:solidFill>
              </a:rPr>
              <a:t>Galkina</a:t>
            </a:r>
            <a:r>
              <a:rPr lang="en-US" sz="1000" b="1" dirty="0">
                <a:solidFill>
                  <a:schemeClr val="tx1"/>
                </a:solidFill>
              </a:rPr>
              <a:t> IV, </a:t>
            </a:r>
            <a:r>
              <a:rPr lang="en-US" sz="1000" b="1" u="sng" dirty="0" err="1">
                <a:solidFill>
                  <a:schemeClr val="tx1"/>
                </a:solidFill>
              </a:rPr>
              <a:t>Dedkov</a:t>
            </a:r>
            <a:r>
              <a:rPr lang="en-US" sz="1000" b="1" u="sng" dirty="0">
                <a:solidFill>
                  <a:schemeClr val="tx1"/>
                </a:solidFill>
              </a:rPr>
              <a:t> VG. </a:t>
            </a:r>
            <a:r>
              <a:rPr lang="en-US" sz="1000" b="1" dirty="0">
                <a:solidFill>
                  <a:schemeClr val="tx1"/>
                </a:solidFill>
              </a:rPr>
              <a:t>Sequencing and genetic characterization of two strains </a:t>
            </a:r>
            <a:r>
              <a:rPr lang="en-US" sz="1000" b="1" dirty="0" err="1">
                <a:solidFill>
                  <a:schemeClr val="tx1"/>
                </a:solidFill>
              </a:rPr>
              <a:t>Paramushir</a:t>
            </a:r>
            <a:r>
              <a:rPr lang="en-US" sz="1000" b="1" dirty="0">
                <a:solidFill>
                  <a:schemeClr val="tx1"/>
                </a:solidFill>
              </a:rPr>
              <a:t> virus obtained from the </a:t>
            </a:r>
            <a:r>
              <a:rPr lang="en-US" sz="1000" b="1" dirty="0" err="1">
                <a:solidFill>
                  <a:schemeClr val="tx1"/>
                </a:solidFill>
              </a:rPr>
              <a:t>Tyuleniy</a:t>
            </a:r>
            <a:r>
              <a:rPr lang="en-US" sz="1000" b="1" dirty="0">
                <a:solidFill>
                  <a:schemeClr val="tx1"/>
                </a:solidFill>
              </a:rPr>
              <a:t> Island in the Okhotsk Sea (2015).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Ticks Tick Borne Dis. 2019 Feb;10(2):269-279. </a:t>
            </a:r>
            <a:r>
              <a:rPr lang="en-US" sz="1000" b="1" dirty="0" err="1">
                <a:solidFill>
                  <a:schemeClr val="tx1"/>
                </a:solidFill>
              </a:rPr>
              <a:t>doi</a:t>
            </a:r>
            <a:r>
              <a:rPr lang="en-US" sz="1000" b="1" dirty="0">
                <a:solidFill>
                  <a:schemeClr val="tx1"/>
                </a:solidFill>
              </a:rPr>
              <a:t>: 10.1016/j.ttbdis.2018.11.004. </a:t>
            </a:r>
            <a:r>
              <a:rPr lang="en-US" sz="1000" b="1" dirty="0" err="1">
                <a:solidFill>
                  <a:schemeClr val="tx1"/>
                </a:solidFill>
              </a:rPr>
              <a:t>Epub</a:t>
            </a:r>
            <a:r>
              <a:rPr lang="en-US" sz="1000" b="1" dirty="0">
                <a:solidFill>
                  <a:schemeClr val="tx1"/>
                </a:solidFill>
              </a:rPr>
              <a:t> 2018 Nov 12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43" name="Picture 2" descr="C:\Users\vgded\YandexDisk\ДОКЛАД!!!.jpg"/>
          <p:cNvPicPr/>
          <p:nvPr/>
        </p:nvPicPr>
        <p:blipFill>
          <a:blip r:embed="rId2"/>
          <a:srcRect l="7500" t="21113" r="17500" b="21113"/>
          <a:stretch/>
        </p:blipFill>
        <p:spPr bwMode="auto">
          <a:xfrm>
            <a:off x="6001728" y="1668576"/>
            <a:ext cx="5928404" cy="3672408"/>
          </a:xfrm>
          <a:prstGeom prst="rect">
            <a:avLst/>
          </a:prstGeom>
          <a:ln w="0">
            <a:noFill/>
          </a:ln>
        </p:spPr>
      </p:pic>
      <p:pic>
        <p:nvPicPr>
          <p:cNvPr id="444" name="Picture 4" descr="https://www.dw.com/image/41322933_304.jpg"/>
          <p:cNvPicPr/>
          <p:nvPr/>
        </p:nvPicPr>
        <p:blipFill>
          <a:blip r:embed="rId3"/>
          <a:srcRect l="42970" t="3022" r="5275" b="13796"/>
          <a:stretch/>
        </p:blipFill>
        <p:spPr bwMode="auto">
          <a:xfrm>
            <a:off x="121616" y="1394818"/>
            <a:ext cx="5254304" cy="5188501"/>
          </a:xfrm>
          <a:prstGeom prst="rect">
            <a:avLst/>
          </a:prstGeom>
          <a:ln w="0">
            <a:noFill/>
          </a:ln>
        </p:spPr>
      </p:pic>
      <p:sp>
        <p:nvSpPr>
          <p:cNvPr id="445" name="5-конечная звезда 3"/>
          <p:cNvSpPr/>
          <p:nvPr/>
        </p:nvSpPr>
        <p:spPr bwMode="auto">
          <a:xfrm>
            <a:off x="2362320" y="3962519"/>
            <a:ext cx="151560" cy="151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446" name="5-конечная звезда 4"/>
          <p:cNvSpPr/>
          <p:nvPr/>
        </p:nvSpPr>
        <p:spPr bwMode="auto">
          <a:xfrm>
            <a:off x="3809880" y="3429000"/>
            <a:ext cx="151560" cy="151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447" name="5-конечная звезда 5"/>
          <p:cNvSpPr/>
          <p:nvPr/>
        </p:nvSpPr>
        <p:spPr bwMode="auto">
          <a:xfrm>
            <a:off x="2743200" y="3429000"/>
            <a:ext cx="151560" cy="151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448" name="5-конечная звезда 6"/>
          <p:cNvSpPr/>
          <p:nvPr/>
        </p:nvSpPr>
        <p:spPr bwMode="auto">
          <a:xfrm>
            <a:off x="3276720" y="3048120"/>
            <a:ext cx="151560" cy="151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449" name="5-конечная звезда 7"/>
          <p:cNvSpPr/>
          <p:nvPr/>
        </p:nvSpPr>
        <p:spPr bwMode="auto">
          <a:xfrm>
            <a:off x="3581280" y="3124080"/>
            <a:ext cx="151560" cy="151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450" name="5-конечная звезда 8"/>
          <p:cNvSpPr/>
          <p:nvPr/>
        </p:nvSpPr>
        <p:spPr bwMode="auto">
          <a:xfrm>
            <a:off x="4114800" y="2438280"/>
            <a:ext cx="151560" cy="1515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451" name="Прямоугольник 9"/>
          <p:cNvSpPr/>
          <p:nvPr/>
        </p:nvSpPr>
        <p:spPr bwMode="auto">
          <a:xfrm>
            <a:off x="4038480" y="2209680"/>
            <a:ext cx="761400" cy="22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1100" b="1" i="1" strike="noStrike" spc="-1">
                <a:solidFill>
                  <a:srgbClr val="000000"/>
                </a:solidFill>
                <a:latin typeface="Calibri"/>
                <a:ea typeface="Arial"/>
              </a:rPr>
              <a:t>Тыва-2015</a:t>
            </a:r>
            <a:endParaRPr lang="ru-RU" sz="1100" b="0" strike="noStrike" spc="-1">
              <a:latin typeface="Arial"/>
            </a:endParaRPr>
          </a:p>
        </p:txBody>
      </p:sp>
      <p:sp>
        <p:nvSpPr>
          <p:cNvPr id="452" name="PlaceHolder 1"/>
          <p:cNvSpPr>
            <a:spLocks noGrp="1"/>
          </p:cNvSpPr>
          <p:nvPr>
            <p:ph type="title"/>
          </p:nvPr>
        </p:nvSpPr>
        <p:spPr bwMode="auto">
          <a:xfrm>
            <a:off x="479376" y="274680"/>
            <a:ext cx="9937104" cy="943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  <a:defRPr/>
            </a:pPr>
            <a:r>
              <a:rPr lang="ru-RU" sz="2800" b="1" i="1" strike="noStrike" spc="-1" dirty="0">
                <a:solidFill>
                  <a:srgbClr val="000000"/>
                </a:solidFill>
                <a:latin typeface="Calibri"/>
                <a:ea typeface="Arial"/>
              </a:rPr>
              <a:t>Обнаружение вируса Вад </a:t>
            </a:r>
            <a:r>
              <a:rPr lang="ru-RU" sz="2800" b="1" i="1" strike="noStrike" spc="-1" dirty="0" err="1">
                <a:solidFill>
                  <a:srgbClr val="000000"/>
                </a:solidFill>
                <a:latin typeface="Calibri"/>
                <a:ea typeface="Arial"/>
              </a:rPr>
              <a:t>Медани</a:t>
            </a:r>
            <a:r>
              <a:rPr lang="ru-RU" sz="2800" b="1" i="1" strike="noStrike" spc="-1" dirty="0">
                <a:solidFill>
                  <a:srgbClr val="000000"/>
                </a:solidFill>
                <a:latin typeface="Calibri"/>
                <a:ea typeface="Arial"/>
              </a:rPr>
              <a:t> в клещах </a:t>
            </a:r>
            <a:r>
              <a:rPr lang="en-US" sz="2800" b="1" i="1" strike="noStrike" spc="-1" dirty="0">
                <a:solidFill>
                  <a:srgbClr val="000000"/>
                </a:solidFill>
                <a:latin typeface="Calibri"/>
                <a:ea typeface="Arial"/>
              </a:rPr>
              <a:t>D. </a:t>
            </a:r>
            <a:r>
              <a:rPr lang="en-US" sz="2800" b="1" i="1" strike="noStrike" spc="-1" dirty="0" err="1">
                <a:solidFill>
                  <a:srgbClr val="000000"/>
                </a:solidFill>
                <a:latin typeface="Calibri"/>
                <a:ea typeface="Arial"/>
              </a:rPr>
              <a:t>nuttalii</a:t>
            </a:r>
            <a:r>
              <a:rPr lang="en-US" sz="2800" b="1" i="1" strike="noStrike" spc="-1" dirty="0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lang="ru-RU" sz="2800" b="1" i="1" strike="noStrike" spc="-1" dirty="0">
                <a:solidFill>
                  <a:srgbClr val="000000"/>
                </a:solidFill>
                <a:latin typeface="Calibri"/>
                <a:ea typeface="Arial"/>
              </a:rPr>
              <a:t>из </a:t>
            </a:r>
            <a:r>
              <a:rPr lang="ru-RU" sz="2800" b="1" i="1" strike="noStrike" spc="-1" dirty="0" err="1">
                <a:solidFill>
                  <a:srgbClr val="000000"/>
                </a:solidFill>
                <a:latin typeface="Calibri"/>
                <a:ea typeface="Arial"/>
              </a:rPr>
              <a:t>респ</a:t>
            </a:r>
            <a:r>
              <a:rPr lang="ru-RU" sz="2800" b="1" i="1" strike="noStrike" spc="-1" dirty="0">
                <a:solidFill>
                  <a:srgbClr val="000000"/>
                </a:solidFill>
                <a:latin typeface="Calibri"/>
                <a:ea typeface="Arial"/>
              </a:rPr>
              <a:t>. Тыва</a:t>
            </a:r>
            <a:endParaRPr lang="ru-RU" sz="2800" b="0" strike="noStrike" spc="-1" dirty="0">
              <a:latin typeface="Arial"/>
            </a:endParaRPr>
          </a:p>
        </p:txBody>
      </p:sp>
      <p:pic>
        <p:nvPicPr>
          <p:cNvPr id="453" name="Picture 6" descr="https://fate-consortium.org/wp-content/uploads/2017/11/logo_Pasteur_NEW_black_named_RUS-1.png"/>
          <p:cNvPicPr/>
          <p:nvPr/>
        </p:nvPicPr>
        <p:blipFill>
          <a:blip r:embed="rId4"/>
          <a:stretch/>
        </p:blipFill>
        <p:spPr bwMode="auto">
          <a:xfrm>
            <a:off x="10848528" y="152280"/>
            <a:ext cx="1113912" cy="1188488"/>
          </a:xfrm>
          <a:prstGeom prst="rect">
            <a:avLst/>
          </a:prstGeom>
          <a:ln w="0">
            <a:noFill/>
          </a:ln>
        </p:spPr>
      </p:pic>
      <p:sp>
        <p:nvSpPr>
          <p:cNvPr id="454" name="Овал 12"/>
          <p:cNvSpPr/>
          <p:nvPr/>
        </p:nvSpPr>
        <p:spPr bwMode="auto">
          <a:xfrm flipH="1" flipV="1">
            <a:off x="8914680" y="2361600"/>
            <a:ext cx="1069752" cy="347320"/>
          </a:xfrm>
          <a:prstGeom prst="ellipse">
            <a:avLst/>
          </a:prstGeom>
          <a:noFill/>
          <a:ln cap="rnd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03F242-2228-BF24-DD8D-1AE8CF90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348880"/>
            <a:ext cx="8274475" cy="32640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65BD0F-7B0B-3AD6-DAB5-EC12F668F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528" y="260648"/>
            <a:ext cx="1109568" cy="1188823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7A0842F-FF1E-9FE8-8AA5-1FAE1917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MERS- </a:t>
            </a:r>
            <a:r>
              <a:rPr lang="ru-RU" sz="3600" dirty="0"/>
              <a:t>подобный коронавирус в летучих мышах </a:t>
            </a:r>
            <a:r>
              <a:rPr lang="ru-RU" sz="3600" dirty="0" err="1"/>
              <a:t>подмосковья</a:t>
            </a:r>
            <a:endParaRPr lang="ru-RU" sz="3600" dirty="0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82E67754-B0AC-7F7B-F759-EE2A5B584DA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CFE62-1272-F704-69E9-22A44D3C8497}"/>
              </a:ext>
            </a:extLst>
          </p:cNvPr>
          <p:cNvSpPr txBox="1"/>
          <p:nvPr/>
        </p:nvSpPr>
        <p:spPr>
          <a:xfrm>
            <a:off x="494912" y="5657671"/>
            <a:ext cx="11463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Speranskaya</a:t>
            </a:r>
            <a:r>
              <a:rPr lang="en-US" sz="1400" dirty="0"/>
              <a:t> AS, </a:t>
            </a:r>
            <a:r>
              <a:rPr lang="en-US" sz="1400" dirty="0" err="1"/>
              <a:t>Artiushin</a:t>
            </a:r>
            <a:r>
              <a:rPr lang="en-US" sz="1400" dirty="0"/>
              <a:t> IV, Samoilov AE, </a:t>
            </a:r>
            <a:r>
              <a:rPr lang="en-US" sz="1400" dirty="0" err="1"/>
              <a:t>Korneenko</a:t>
            </a:r>
            <a:r>
              <a:rPr lang="en-US" sz="1400" dirty="0"/>
              <a:t> EV, </a:t>
            </a:r>
            <a:r>
              <a:rPr lang="en-US" sz="1400" dirty="0" err="1"/>
              <a:t>Khabudaev</a:t>
            </a:r>
            <a:r>
              <a:rPr lang="en-US" sz="1400" dirty="0"/>
              <a:t> KV, </a:t>
            </a:r>
            <a:r>
              <a:rPr lang="en-US" sz="1400" dirty="0" err="1"/>
              <a:t>Ilina</a:t>
            </a:r>
            <a:r>
              <a:rPr lang="en-US" sz="1400" dirty="0"/>
              <a:t> EN, </a:t>
            </a:r>
            <a:r>
              <a:rPr lang="en-US" sz="1400" dirty="0" err="1"/>
              <a:t>Yusefovich</a:t>
            </a:r>
            <a:r>
              <a:rPr lang="en-US" sz="1400" dirty="0"/>
              <a:t> AP, Safonova MV, </a:t>
            </a:r>
            <a:r>
              <a:rPr lang="en-US" sz="1400" dirty="0" err="1"/>
              <a:t>Dolgova</a:t>
            </a:r>
            <a:r>
              <a:rPr lang="en-US" sz="1400" dirty="0"/>
              <a:t> AS, </a:t>
            </a:r>
            <a:r>
              <a:rPr lang="en-US" sz="1400" dirty="0" err="1"/>
              <a:t>Gladkikh</a:t>
            </a:r>
            <a:r>
              <a:rPr lang="en-US" sz="1400" dirty="0"/>
              <a:t> AS, </a:t>
            </a:r>
            <a:r>
              <a:rPr lang="en-US" sz="1400" dirty="0" err="1"/>
              <a:t>Dedkov</a:t>
            </a:r>
            <a:r>
              <a:rPr lang="en-US" sz="1400" dirty="0"/>
              <a:t> VG, </a:t>
            </a:r>
            <a:r>
              <a:rPr lang="en-US" sz="1400" dirty="0" err="1"/>
              <a:t>Daszak</a:t>
            </a:r>
            <a:r>
              <a:rPr lang="en-US" sz="1400" dirty="0"/>
              <a:t> P. Identification and Genetic Characterization of MERS-Related Coronavirus Isolated from </a:t>
            </a:r>
            <a:r>
              <a:rPr lang="en-US" sz="1400" dirty="0" err="1"/>
              <a:t>Nathusius</a:t>
            </a:r>
            <a:r>
              <a:rPr lang="en-US" sz="1400" dirty="0"/>
              <a:t>' Pipistrelle (Pipistrellus </a:t>
            </a:r>
            <a:r>
              <a:rPr lang="en-US" sz="1400" dirty="0" err="1"/>
              <a:t>nathusii</a:t>
            </a:r>
            <a:r>
              <a:rPr lang="en-US" sz="1400" dirty="0"/>
              <a:t>) near </a:t>
            </a:r>
            <a:r>
              <a:rPr lang="en-US" sz="1400" dirty="0" err="1"/>
              <a:t>Zvenigorod</a:t>
            </a:r>
            <a:r>
              <a:rPr lang="en-US" sz="1400" dirty="0"/>
              <a:t> (Moscow Region, Russia). Int J Environ Res Public Health. 2023 Feb 19;20(4):3702. </a:t>
            </a:r>
            <a:r>
              <a:rPr lang="en-US" sz="1400" dirty="0" err="1"/>
              <a:t>doi</a:t>
            </a:r>
            <a:r>
              <a:rPr lang="en-US" sz="1400" dirty="0"/>
              <a:t>: 10.3390/ijerph20043702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854110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1A8F1E-2358-8541-874C-ECD25E55F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268760"/>
            <a:ext cx="6286640" cy="46489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D735C9-BABA-6150-A235-861E6CD3E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628800"/>
            <a:ext cx="5878837" cy="44229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75E539-2767-3C18-1B68-1D809D68D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710" y="0"/>
            <a:ext cx="1534290" cy="1456358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2A77B2D-845B-837F-1F33-7AD96AA3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81111"/>
            <a:ext cx="10369152" cy="1250280"/>
          </a:xfrm>
        </p:spPr>
        <p:txBody>
          <a:bodyPr/>
          <a:lstStyle/>
          <a:p>
            <a:pPr algn="ctr"/>
            <a:r>
              <a:rPr lang="ru-RU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Выявление вируса </a:t>
            </a:r>
            <a:r>
              <a:rPr lang="ru-RU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Дугбе</a:t>
            </a:r>
            <a:r>
              <a:rPr lang="ru-RU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клещах из Сенегала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(IPD &amp; IP </a:t>
            </a:r>
            <a:r>
              <a:rPr lang="en-US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SPb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)</a:t>
            </a:r>
            <a:endParaRPr lang="ru-RU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AEEA00-12B4-4104-0454-8E9861C1AE38}"/>
              </a:ext>
            </a:extLst>
          </p:cNvPr>
          <p:cNvSpPr/>
          <p:nvPr/>
        </p:nvSpPr>
        <p:spPr>
          <a:xfrm>
            <a:off x="623392" y="6165304"/>
            <a:ext cx="10034318" cy="511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В 3-х из 844 пулов клещей методом </a:t>
            </a:r>
            <a:r>
              <a:rPr lang="ru-RU" b="1" dirty="0" err="1">
                <a:solidFill>
                  <a:schemeClr val="tx1"/>
                </a:solidFill>
              </a:rPr>
              <a:t>родоспецифической</a:t>
            </a:r>
            <a:r>
              <a:rPr lang="ru-RU" b="1" dirty="0">
                <a:solidFill>
                  <a:schemeClr val="tx1"/>
                </a:solidFill>
              </a:rPr>
              <a:t> ПЦР с последующим </a:t>
            </a:r>
            <a:r>
              <a:rPr lang="en-US" b="1" dirty="0">
                <a:solidFill>
                  <a:schemeClr val="tx1"/>
                </a:solidFill>
              </a:rPr>
              <a:t>NGS </a:t>
            </a:r>
            <a:r>
              <a:rPr lang="ru-RU" b="1" dirty="0">
                <a:solidFill>
                  <a:schemeClr val="tx1"/>
                </a:solidFill>
              </a:rPr>
              <a:t>выявлен вирус </a:t>
            </a:r>
            <a:r>
              <a:rPr lang="ru-RU" b="1" dirty="0" err="1">
                <a:solidFill>
                  <a:schemeClr val="tx1"/>
                </a:solidFill>
              </a:rPr>
              <a:t>Дугбе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692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B0775A-DC93-4F35-F351-CDBA13DE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9" y="1268760"/>
            <a:ext cx="10585176" cy="493840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E19E673-2A4F-EAE7-22FF-01AE4F70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21040"/>
            <a:ext cx="9865096" cy="1047720"/>
          </a:xfrm>
        </p:spPr>
        <p:txBody>
          <a:bodyPr/>
          <a:lstStyle/>
          <a:p>
            <a:r>
              <a:rPr lang="ru-RU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Диаграмма покрытия генома вируса </a:t>
            </a:r>
            <a:r>
              <a:rPr lang="ru-RU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Дугбе</a:t>
            </a:r>
            <a:r>
              <a:rPr lang="ru-RU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при использовании специфической панели </a:t>
            </a:r>
            <a:r>
              <a:rPr lang="ru-RU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праймеров</a:t>
            </a:r>
            <a:endParaRPr lang="ru-RU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114E8B-5D2D-BED1-3B07-9692396E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362" y="0"/>
            <a:ext cx="1639966" cy="155461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818BBC2-1DD1-2486-0FB8-1BC8B7629C0D}"/>
              </a:ext>
            </a:extLst>
          </p:cNvPr>
          <p:cNvSpPr/>
          <p:nvPr/>
        </p:nvSpPr>
        <p:spPr>
          <a:xfrm>
            <a:off x="767408" y="5916960"/>
            <a:ext cx="1058517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 - 93,1%(82,2%); M – 99,1%(99,8%); S – 100%(100%) 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1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384" y="304800"/>
            <a:ext cx="9865096" cy="1143000"/>
          </a:xfrm>
        </p:spPr>
        <p:txBody>
          <a:bodyPr>
            <a:noAutofit/>
          </a:bodyPr>
          <a:lstStyle/>
          <a:p>
            <a:r>
              <a:rPr lang="ru-R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Факторы риска возникновения вспышек заболеваний неясной этиологии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5105400"/>
          </a:xfrm>
        </p:spPr>
        <p:txBody>
          <a:bodyPr>
            <a:normAutofit fontScale="92500"/>
          </a:bodyPr>
          <a:lstStyle/>
          <a:p>
            <a:r>
              <a:rPr lang="ru-RU" dirty="0"/>
              <a:t>Интенсификация миграционных процессов</a:t>
            </a:r>
          </a:p>
          <a:p>
            <a:r>
              <a:rPr lang="ru-RU" dirty="0"/>
              <a:t>Глобализация экономики</a:t>
            </a:r>
          </a:p>
          <a:p>
            <a:r>
              <a:rPr lang="ru-RU" dirty="0"/>
              <a:t>Развитие туризма</a:t>
            </a:r>
          </a:p>
          <a:p>
            <a:r>
              <a:rPr lang="ru-RU" dirty="0"/>
              <a:t>Рост антропогенной нагрузки на природные очаги</a:t>
            </a:r>
          </a:p>
          <a:p>
            <a:r>
              <a:rPr lang="ru-RU" dirty="0"/>
              <a:t>Возникновение новых </a:t>
            </a:r>
            <a:r>
              <a:rPr lang="ru-RU" dirty="0" err="1"/>
              <a:t>патогенов</a:t>
            </a:r>
            <a:endParaRPr lang="ru-RU" dirty="0"/>
          </a:p>
          <a:p>
            <a:r>
              <a:rPr lang="ru-RU" dirty="0"/>
              <a:t>Изменение патогенных свойств ранее известных микроорганизмов</a:t>
            </a:r>
          </a:p>
          <a:p>
            <a:r>
              <a:rPr lang="ru-RU" dirty="0"/>
              <a:t>Изменения климата</a:t>
            </a:r>
          </a:p>
          <a:p>
            <a:r>
              <a:rPr lang="ru-RU" dirty="0"/>
              <a:t>Угроза </a:t>
            </a:r>
            <a:r>
              <a:rPr lang="ru-RU" dirty="0" err="1"/>
              <a:t>биотерроризма</a:t>
            </a:r>
            <a:endParaRPr lang="ru-RU" dirty="0"/>
          </a:p>
          <a:p>
            <a:r>
              <a:rPr lang="ru-RU" dirty="0"/>
              <a:t>Ослабление санитарно-гигиенического и эпидемиологического контроля</a:t>
            </a:r>
          </a:p>
          <a:p>
            <a:endParaRPr lang="ru-RU" dirty="0"/>
          </a:p>
        </p:txBody>
      </p:sp>
      <p:pic>
        <p:nvPicPr>
          <p:cNvPr id="4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2504" y="304800"/>
            <a:ext cx="1384546" cy="13845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C8E4E8-40F9-0F7D-5DDF-63A261929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7" y="836712"/>
            <a:ext cx="3384376" cy="5606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70A78E-0A29-7337-AAF9-88BE7196A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094" y="1412776"/>
            <a:ext cx="7630909" cy="25477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9D90F8-BEB5-834B-E623-351C6BABF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47" y="3869661"/>
            <a:ext cx="7630909" cy="26302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DD4758-6979-7872-7B56-2FC6B7D4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2987" y="0"/>
            <a:ext cx="1488376" cy="1412776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02B517E1-A592-8213-6AF4-F3300027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759688"/>
          </a:xfrm>
        </p:spPr>
        <p:txBody>
          <a:bodyPr/>
          <a:lstStyle/>
          <a:p>
            <a:r>
              <a:rPr lang="ru-RU" sz="3600" dirty="0"/>
              <a:t>Сравнительный генетический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957214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4ACD17-E8A0-EDF1-7070-2A5B1D52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980728"/>
            <a:ext cx="7013511" cy="38621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D8C394-E1FA-8D1E-4835-0F69BFC42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3800475"/>
            <a:ext cx="8743950" cy="30575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F88F1E-D80D-BAB3-E165-9A88CA7C2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846" y="188640"/>
            <a:ext cx="1744809" cy="1656184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035CDDE7-6743-1A44-947A-C8BAF182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21040"/>
            <a:ext cx="9807000" cy="831696"/>
          </a:xfrm>
        </p:spPr>
        <p:txBody>
          <a:bodyPr/>
          <a:lstStyle/>
          <a:p>
            <a:pPr algn="ctr"/>
            <a:r>
              <a:rPr lang="ru-RU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Протеомный</a:t>
            </a:r>
            <a:r>
              <a:rPr lang="ru-RU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анализ генома вируса </a:t>
            </a:r>
            <a:r>
              <a:rPr lang="ru-RU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Дугбе</a:t>
            </a:r>
            <a:endParaRPr lang="ru-RU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1375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AAB964-CBFD-94B0-D00F-4D6CE11A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052736"/>
            <a:ext cx="7380312" cy="55352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459EC1-37E9-86E6-B162-63656065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453" y="4416"/>
            <a:ext cx="1518001" cy="1440896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06CA2DB-40EA-6133-CEE7-384C26B2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57" y="195032"/>
            <a:ext cx="10560496" cy="1250280"/>
          </a:xfrm>
        </p:spPr>
        <p:txBody>
          <a:bodyPr/>
          <a:lstStyle/>
          <a:p>
            <a:pPr algn="ctr"/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</a:t>
            </a:r>
            <a:r>
              <a:rPr lang="ru-RU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моделирование </a:t>
            </a:r>
            <a:r>
              <a:rPr lang="ru-RU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фьюжин</a:t>
            </a:r>
            <a:r>
              <a:rPr lang="ru-RU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-петли вируса </a:t>
            </a:r>
            <a:r>
              <a:rPr lang="ru-RU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Дугбе</a:t>
            </a:r>
            <a:r>
              <a:rPr lang="ru-RU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5468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09480" y="221040"/>
            <a:ext cx="8222824" cy="615672"/>
          </a:xfrm>
        </p:spPr>
        <p:txBody>
          <a:bodyPr/>
          <a:lstStyle/>
          <a:p>
            <a:pPr algn="ctr"/>
            <a:r>
              <a:rPr lang="ru-RU" sz="3200" dirty="0"/>
              <a:t>Разработка средств специфической профилактики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7556" t="23750" r="12791" b="16401"/>
          <a:stretch/>
        </p:blipFill>
        <p:spPr>
          <a:xfrm>
            <a:off x="767408" y="1052736"/>
            <a:ext cx="10297144" cy="58112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520" y="44624"/>
            <a:ext cx="1298561" cy="124369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2A535BA-39AE-54F4-4D34-9BA8BAB7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869" y="4504"/>
            <a:ext cx="1566004" cy="14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91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Благодарю за внимание!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vgdedkov@yandex.ru</a:t>
            </a:r>
            <a:endParaRPr lang="ru-RU" b="1" i="1" dirty="0">
              <a:solidFill>
                <a:schemeClr val="tx1"/>
              </a:solidFill>
            </a:endParaRPr>
          </a:p>
        </p:txBody>
      </p:sp>
      <p:pic>
        <p:nvPicPr>
          <p:cNvPr id="6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8408" y="2667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910BAA-BD28-871F-9D85-7231B4A8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228600"/>
            <a:ext cx="105060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8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09480" y="221040"/>
            <a:ext cx="9518968" cy="1250280"/>
          </a:xfrm>
        </p:spPr>
        <p:txBody>
          <a:bodyPr/>
          <a:lstStyle/>
          <a:p>
            <a:r>
              <a:rPr lang="ru-RU" sz="3600" dirty="0"/>
              <a:t>Что мы знаем о разнообразии вирусов?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5" y="1268760"/>
            <a:ext cx="7052137" cy="450755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888088" y="4048777"/>
            <a:ext cx="5184576" cy="1798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“…there are a minimum of 320,000 mammalian viruses awaiting discovery…”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Ian </a:t>
            </a:r>
            <a:r>
              <a:rPr lang="en-US" dirty="0" err="1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Lipkin</a:t>
            </a:r>
            <a:endParaRPr lang="en-US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“…</a:t>
            </a:r>
            <a:r>
              <a:rPr lang="ru-RU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существует минимум 320 000 вирусов млекопитающих, ожидающих открытия</a:t>
            </a:r>
            <a:r>
              <a:rPr lang="en-GB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”</a:t>
            </a:r>
          </a:p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9376" y="5877272"/>
            <a:ext cx="1137726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Anthony SJ, Epstein JH, Murray KA, Navarrete-Macias I, </a:t>
            </a:r>
            <a:r>
              <a:rPr lang="en-US" sz="1400" dirty="0" err="1">
                <a:solidFill>
                  <a:schemeClr val="tx1"/>
                </a:solidFill>
              </a:rPr>
              <a:t>Zambrana-Torrelio</a:t>
            </a:r>
            <a:r>
              <a:rPr lang="en-US" sz="1400" dirty="0">
                <a:solidFill>
                  <a:schemeClr val="tx1"/>
                </a:solidFill>
              </a:rPr>
              <a:t> CM, </a:t>
            </a:r>
            <a:r>
              <a:rPr lang="en-US" sz="1400" dirty="0" err="1">
                <a:solidFill>
                  <a:schemeClr val="tx1"/>
                </a:solidFill>
              </a:rPr>
              <a:t>Solovyov</a:t>
            </a:r>
            <a:r>
              <a:rPr lang="en-US" sz="1400" dirty="0">
                <a:solidFill>
                  <a:schemeClr val="tx1"/>
                </a:solidFill>
              </a:rPr>
              <a:t> A, Ojeda-Flores R, Arrigo NC, Islam A, Ali Khan S, Hosseini P, </a:t>
            </a:r>
            <a:r>
              <a:rPr lang="en-US" sz="1400" dirty="0" err="1">
                <a:solidFill>
                  <a:schemeClr val="tx1"/>
                </a:solidFill>
              </a:rPr>
              <a:t>Bogich</a:t>
            </a:r>
            <a:r>
              <a:rPr lang="en-US" sz="1400" dirty="0">
                <a:solidFill>
                  <a:schemeClr val="tx1"/>
                </a:solidFill>
              </a:rPr>
              <a:t> TL, </a:t>
            </a:r>
            <a:r>
              <a:rPr lang="en-US" sz="1400" dirty="0" err="1">
                <a:solidFill>
                  <a:schemeClr val="tx1"/>
                </a:solidFill>
              </a:rPr>
              <a:t>Olival</a:t>
            </a:r>
            <a:r>
              <a:rPr lang="en-US" sz="1400" dirty="0">
                <a:solidFill>
                  <a:schemeClr val="tx1"/>
                </a:solidFill>
              </a:rPr>
              <a:t> KJ, Sanchez-Leon MD, </a:t>
            </a:r>
            <a:r>
              <a:rPr lang="en-US" sz="1400" dirty="0" err="1">
                <a:solidFill>
                  <a:schemeClr val="tx1"/>
                </a:solidFill>
              </a:rPr>
              <a:t>Karesh</a:t>
            </a:r>
            <a:r>
              <a:rPr lang="en-US" sz="1400" dirty="0">
                <a:solidFill>
                  <a:schemeClr val="tx1"/>
                </a:solidFill>
              </a:rPr>
              <a:t> WB, Goldstein T, </a:t>
            </a:r>
            <a:r>
              <a:rPr lang="en-US" sz="1400" dirty="0" err="1">
                <a:solidFill>
                  <a:schemeClr val="tx1"/>
                </a:solidFill>
              </a:rPr>
              <a:t>Luby</a:t>
            </a:r>
            <a:r>
              <a:rPr lang="en-US" sz="1400" dirty="0">
                <a:solidFill>
                  <a:schemeClr val="tx1"/>
                </a:solidFill>
              </a:rPr>
              <a:t> SP, Morse SS, </a:t>
            </a:r>
            <a:r>
              <a:rPr lang="en-US" sz="1400" dirty="0" err="1">
                <a:solidFill>
                  <a:schemeClr val="tx1"/>
                </a:solidFill>
              </a:rPr>
              <a:t>Mazet</a:t>
            </a:r>
            <a:r>
              <a:rPr lang="en-US" sz="1400" dirty="0">
                <a:solidFill>
                  <a:schemeClr val="tx1"/>
                </a:solidFill>
              </a:rPr>
              <a:t> JA, </a:t>
            </a:r>
            <a:r>
              <a:rPr lang="en-US" sz="1400" dirty="0" err="1">
                <a:solidFill>
                  <a:schemeClr val="tx1"/>
                </a:solidFill>
              </a:rPr>
              <a:t>Daszak</a:t>
            </a:r>
            <a:r>
              <a:rPr lang="en-US" sz="1400" dirty="0">
                <a:solidFill>
                  <a:schemeClr val="tx1"/>
                </a:solidFill>
              </a:rPr>
              <a:t> P, </a:t>
            </a:r>
            <a:r>
              <a:rPr lang="en-US" sz="1400" dirty="0" err="1">
                <a:solidFill>
                  <a:schemeClr val="tx1"/>
                </a:solidFill>
              </a:rPr>
              <a:t>Lipkin</a:t>
            </a:r>
            <a:r>
              <a:rPr lang="en-US" sz="1400" dirty="0">
                <a:solidFill>
                  <a:schemeClr val="tx1"/>
                </a:solidFill>
              </a:rPr>
              <a:t> WI. A strategy to estimate unknown viral diversity in mammals. </a:t>
            </a:r>
            <a:r>
              <a:rPr lang="en-US" sz="1400" dirty="0" err="1">
                <a:solidFill>
                  <a:schemeClr val="tx1"/>
                </a:solidFill>
              </a:rPr>
              <a:t>mBio</a:t>
            </a:r>
            <a:r>
              <a:rPr lang="en-US" sz="1400" dirty="0">
                <a:solidFill>
                  <a:schemeClr val="tx1"/>
                </a:solidFill>
              </a:rPr>
              <a:t>. 2013 Sep 3;4(5):e00598-13. </a:t>
            </a:r>
            <a:r>
              <a:rPr lang="en-US" sz="1400" dirty="0" err="1">
                <a:solidFill>
                  <a:schemeClr val="tx1"/>
                </a:solidFill>
              </a:rPr>
              <a:t>doi</a:t>
            </a:r>
            <a:r>
              <a:rPr lang="en-US" sz="1400" dirty="0">
                <a:solidFill>
                  <a:schemeClr val="tx1"/>
                </a:solidFill>
              </a:rPr>
              <a:t>: 10.1128/mBio.00598-13</a:t>
            </a: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13" y="132034"/>
            <a:ext cx="1562201" cy="1673787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295800" y="2924944"/>
            <a:ext cx="1008112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Viruses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B115835-10A2-755A-BCDE-25C2EE6B9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48128" y="1773514"/>
            <a:ext cx="3583156" cy="201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ECA9318E-4166-A7CE-F231-F70F7616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Природные «помойки»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278927-0864-F1AA-17AD-ACD115FF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3" y="1468307"/>
            <a:ext cx="3370697" cy="22635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A3D7B7-4946-FACA-2BB7-05036D641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84" y="1433759"/>
            <a:ext cx="3240260" cy="23565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87C44D-28D8-2785-A222-28CADF7B0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884" y="3971058"/>
            <a:ext cx="3340628" cy="22212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6031584-87DB-43C3-F710-2FFDFF567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92" y="3979936"/>
            <a:ext cx="3340628" cy="22123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ECD567-AF1F-6844-5EB5-A78D054A9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00" y="1420613"/>
            <a:ext cx="3370696" cy="22392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F9D2B3-2B59-7ABE-7790-CE9EB3533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9962" y="3979936"/>
            <a:ext cx="3316934" cy="221239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2685" y="151017"/>
            <a:ext cx="1243692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3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315200" cy="715962"/>
          </a:xfrm>
        </p:spPr>
        <p:txBody>
          <a:bodyPr>
            <a:noAutofit/>
          </a:bodyPr>
          <a:lstStyle/>
          <a:p>
            <a:r>
              <a:rPr lang="ru-RU" sz="2400" b="1" i="1" dirty="0"/>
              <a:t>Частота обнаружения вирусов в различных видах рукокрылых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066801"/>
            <a:ext cx="6629400" cy="5125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1828800" y="6324600"/>
            <a:ext cx="6934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1"/>
                </a:solidFill>
              </a:rPr>
              <a:t>Young CCW, </a:t>
            </a:r>
            <a:r>
              <a:rPr lang="en-US" sz="1100" b="1" dirty="0" err="1">
                <a:solidFill>
                  <a:schemeClr val="tx1"/>
                </a:solidFill>
              </a:rPr>
              <a:t>Olival</a:t>
            </a:r>
            <a:r>
              <a:rPr lang="en-US" sz="1100" b="1" dirty="0">
                <a:solidFill>
                  <a:schemeClr val="tx1"/>
                </a:solidFill>
              </a:rPr>
              <a:t> KJ </a:t>
            </a:r>
            <a:r>
              <a:rPr lang="ru-RU" sz="1100" b="1" dirty="0">
                <a:solidFill>
                  <a:schemeClr val="tx1"/>
                </a:solidFill>
              </a:rPr>
              <a:t>. </a:t>
            </a:r>
            <a:r>
              <a:rPr lang="en-US" sz="1100" b="1" dirty="0">
                <a:solidFill>
                  <a:schemeClr val="tx1"/>
                </a:solidFill>
              </a:rPr>
              <a:t>(2016) </a:t>
            </a:r>
            <a:r>
              <a:rPr lang="ru-RU" sz="1100" b="1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Optimizing</a:t>
            </a:r>
            <a:r>
              <a:rPr lang="ru-RU" sz="1100" b="1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Viral Discovery in Bats. </a:t>
            </a:r>
            <a:r>
              <a:rPr lang="en-US" sz="1100" b="1" dirty="0" err="1">
                <a:solidFill>
                  <a:schemeClr val="tx1"/>
                </a:solidFill>
              </a:rPr>
              <a:t>PLoS</a:t>
            </a:r>
            <a:r>
              <a:rPr lang="en-US" sz="1100" b="1" dirty="0">
                <a:solidFill>
                  <a:schemeClr val="tx1"/>
                </a:solidFill>
              </a:rPr>
              <a:t> ONE 11(2): e0149237.</a:t>
            </a:r>
            <a:r>
              <a:rPr lang="ru-RU" sz="1100" b="1" dirty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doi:10.1371/journal.pone.0149237</a:t>
            </a:r>
            <a:endParaRPr lang="ru-RU" sz="1100" b="1" dirty="0">
              <a:solidFill>
                <a:schemeClr val="tx1"/>
              </a:solidFill>
            </a:endParaRPr>
          </a:p>
        </p:txBody>
      </p:sp>
      <p:pic>
        <p:nvPicPr>
          <p:cNvPr id="6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0496" y="274638"/>
            <a:ext cx="1219200" cy="1219200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8458200" y="3124200"/>
            <a:ext cx="19812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Ebolaviruses</a:t>
            </a:r>
            <a:r>
              <a:rPr lang="en-US" b="1" i="1" dirty="0">
                <a:solidFill>
                  <a:schemeClr val="tx1"/>
                </a:solidFill>
              </a:rPr>
              <a:t>, Marburg, </a:t>
            </a:r>
            <a:r>
              <a:rPr lang="en-US" b="1" i="1" dirty="0" err="1">
                <a:solidFill>
                  <a:schemeClr val="tx1"/>
                </a:solidFill>
              </a:rPr>
              <a:t>Nipah</a:t>
            </a:r>
            <a:r>
              <a:rPr lang="en-US" b="1" i="1" dirty="0">
                <a:solidFill>
                  <a:schemeClr val="tx1"/>
                </a:solidFill>
              </a:rPr>
              <a:t>, </a:t>
            </a:r>
            <a:r>
              <a:rPr lang="en-US" b="1" i="1" dirty="0" err="1">
                <a:solidFill>
                  <a:schemeClr val="tx1"/>
                </a:solidFill>
              </a:rPr>
              <a:t>Hendra</a:t>
            </a:r>
            <a:r>
              <a:rPr lang="en-US" b="1" i="1" dirty="0">
                <a:solidFill>
                  <a:schemeClr val="tx1"/>
                </a:solidFill>
              </a:rPr>
              <a:t>, </a:t>
            </a:r>
            <a:r>
              <a:rPr lang="en-US" b="1" i="1" dirty="0" err="1">
                <a:solidFill>
                  <a:schemeClr val="tx1"/>
                </a:solidFill>
              </a:rPr>
              <a:t>Lyssaviruses</a:t>
            </a:r>
            <a:r>
              <a:rPr lang="en-US" b="1" i="1" dirty="0">
                <a:solidFill>
                  <a:schemeClr val="tx1"/>
                </a:solidFill>
              </a:rPr>
              <a:t>, MERS-</a:t>
            </a:r>
            <a:r>
              <a:rPr lang="en-US" b="1" i="1" dirty="0" err="1">
                <a:solidFill>
                  <a:schemeClr val="tx1"/>
                </a:solidFill>
              </a:rPr>
              <a:t>CoV</a:t>
            </a:r>
            <a:r>
              <a:rPr lang="en-US" b="1" i="1" dirty="0">
                <a:solidFill>
                  <a:schemeClr val="tx1"/>
                </a:solidFill>
              </a:rPr>
              <a:t> etc.</a:t>
            </a:r>
            <a:endParaRPr lang="ru-RU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848600" cy="487362"/>
          </a:xfrm>
        </p:spPr>
        <p:txBody>
          <a:bodyPr>
            <a:noAutofit/>
          </a:bodyPr>
          <a:lstStyle/>
          <a:p>
            <a:r>
              <a:rPr 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Многообразие вирусов, переносимых клещами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850202"/>
            <a:ext cx="5791200" cy="600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1752600" y="1524000"/>
            <a:ext cx="2514600" cy="37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клещах выявлены представители 9 семейств (12 родов) вирусов.</a:t>
            </a:r>
          </a:p>
          <a:p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данным академика Львова на территории нашей страны циркулирует около 50 видов </a:t>
            </a:r>
            <a:r>
              <a:rPr lang="ru-RU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арбовирусов</a:t>
            </a:r>
            <a:r>
              <a:rPr lang="ru-RU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(Львов Д.К. и др., 1989г), в том числе переносимых клещами </a:t>
            </a:r>
          </a:p>
        </p:txBody>
      </p:sp>
      <p:pic>
        <p:nvPicPr>
          <p:cNvPr id="7" name="Picture 6" descr="https://fate-consortium.org/wp-content/uploads/2017/11/logo_Pasteur_NEW_black_named_RUS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76520" y="190500"/>
            <a:ext cx="1143000" cy="114300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2057400" y="6477000"/>
            <a:ext cx="3962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b="1" dirty="0">
                <a:solidFill>
                  <a:schemeClr val="tx1"/>
                </a:solidFill>
              </a:rPr>
              <a:t>J. Shi et al.: Tick-Borne Viruses</a:t>
            </a:r>
            <a:r>
              <a:rPr lang="ru-RU" sz="1100" b="1" dirty="0">
                <a:solidFill>
                  <a:schemeClr val="tx1"/>
                </a:solidFill>
              </a:rPr>
              <a:t>.</a:t>
            </a:r>
            <a:r>
              <a:rPr lang="en-US" sz="1100" b="1" dirty="0">
                <a:solidFill>
                  <a:schemeClr val="tx1"/>
                </a:solidFill>
              </a:rPr>
              <a:t> </a:t>
            </a:r>
            <a:r>
              <a:rPr lang="en-US" sz="1100" b="1" dirty="0" err="1">
                <a:solidFill>
                  <a:schemeClr val="tx1"/>
                </a:solidFill>
              </a:rPr>
              <a:t>Virologica</a:t>
            </a:r>
            <a:r>
              <a:rPr lang="en-US" sz="1100" b="1" dirty="0">
                <a:solidFill>
                  <a:schemeClr val="tx1"/>
                </a:solidFill>
              </a:rPr>
              <a:t> </a:t>
            </a:r>
            <a:r>
              <a:rPr lang="en-US" sz="1100" b="1" dirty="0" err="1">
                <a:solidFill>
                  <a:schemeClr val="tx1"/>
                </a:solidFill>
              </a:rPr>
              <a:t>Sinica</a:t>
            </a:r>
            <a:r>
              <a:rPr lang="en-US" sz="1100" b="1" dirty="0">
                <a:solidFill>
                  <a:schemeClr val="tx1"/>
                </a:solidFill>
              </a:rPr>
              <a:t> (2018) 33:21–43</a:t>
            </a:r>
            <a:endParaRPr lang="ru-RU" sz="11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>
            <a:extLst>
              <a:ext uri="{FF2B5EF4-FFF2-40B4-BE49-F238E27FC236}">
                <a16:creationId xmlns:a16="http://schemas.microsoft.com/office/drawing/2014/main" id="{547037AE-CEBD-4B5A-B5FC-3E495B88CF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20" y="1198880"/>
            <a:ext cx="8458200" cy="56591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4578" y="365127"/>
            <a:ext cx="7377023" cy="833755"/>
          </a:xfrm>
        </p:spPr>
        <p:txBody>
          <a:bodyPr>
            <a:normAutofit fontScale="90000"/>
          </a:bodyPr>
          <a:lstStyle/>
          <a:p>
            <a:r>
              <a:rPr lang="ru-RU" dirty="0"/>
              <a:t>Почему именно летучая мышь?</a:t>
            </a:r>
          </a:p>
        </p:txBody>
      </p:sp>
      <p:pic>
        <p:nvPicPr>
          <p:cNvPr id="5" name="Picture 4" descr="Новости | Санкт-Петербургский НИИ эпидемиологии и микробиологии имени  Пастера">
            <a:extLst>
              <a:ext uri="{FF2B5EF4-FFF2-40B4-BE49-F238E27FC236}">
                <a16:creationId xmlns:a16="http://schemas.microsoft.com/office/drawing/2014/main" id="{027FFEFE-6EE4-4FBF-BB8C-C8D1209BD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7" r="23682" b="14597"/>
          <a:stretch/>
        </p:blipFill>
        <p:spPr bwMode="auto">
          <a:xfrm>
            <a:off x="9372600" y="76200"/>
            <a:ext cx="1295400" cy="12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0408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</TotalTime>
  <Words>1140</Words>
  <Application>Microsoft Office PowerPoint</Application>
  <DocSecurity>0</DocSecurity>
  <PresentationFormat>Широкоэкранный</PresentationFormat>
  <Paragraphs>133</Paragraphs>
  <Slides>34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Тема Office</vt:lpstr>
      <vt:lpstr>Office Theme</vt:lpstr>
      <vt:lpstr>Office Theme</vt:lpstr>
      <vt:lpstr>Office Theme</vt:lpstr>
      <vt:lpstr>«Как и зачем искать новые вирусы?»</vt:lpstr>
      <vt:lpstr>Презентация PowerPoint</vt:lpstr>
      <vt:lpstr>Факторы риска возникновения вспышек заболеваний неясной этиологии</vt:lpstr>
      <vt:lpstr>Презентация PowerPoint</vt:lpstr>
      <vt:lpstr>Что мы знаем о разнообразии вирусов?</vt:lpstr>
      <vt:lpstr>Природные «помойки»</vt:lpstr>
      <vt:lpstr>Частота обнаружения вирусов в различных видах рукокрылых</vt:lpstr>
      <vt:lpstr>Многообразие вирусов, переносимых клещами</vt:lpstr>
      <vt:lpstr>Почему именно летучая мышь?</vt:lpstr>
      <vt:lpstr>Механизм инфицирования</vt:lpstr>
      <vt:lpstr>Сайт расщепления фурина</vt:lpstr>
      <vt:lpstr>ПЦР (в реальном времени) – «золотой стандарт» молекулярной диагностики и генетического мониторинга</vt:lpstr>
      <vt:lpstr>Родоспецифическая ПЦР для идентификации вирусов</vt:lpstr>
      <vt:lpstr>результаты тестирования на штаммах</vt:lpstr>
      <vt:lpstr>Форез реальных биологических образцов</vt:lpstr>
      <vt:lpstr>Презентация PowerPoint</vt:lpstr>
      <vt:lpstr>Презентация PowerPoint</vt:lpstr>
      <vt:lpstr>Некоторые оценки для облегчения понимания</vt:lpstr>
      <vt:lpstr>Разделение вирусной и хозяйской НК методом гибридизации</vt:lpstr>
      <vt:lpstr>Родоспецифические праймеры</vt:lpstr>
      <vt:lpstr>Презентация PowerPoint</vt:lpstr>
      <vt:lpstr>Обнаружение нового рабдовируса в фекалиях летучих мышей из Подмосковья</vt:lpstr>
      <vt:lpstr>Обнаружение вируса Парамушир в клещах I. urea на острове Тюлений</vt:lpstr>
      <vt:lpstr>Презентация PowerPoint</vt:lpstr>
      <vt:lpstr>3D-моделирование антигенных структур</vt:lpstr>
      <vt:lpstr>Обнаружение вируса Вад Медани в клещах D. nuttalii из респ. Тыва</vt:lpstr>
      <vt:lpstr>MERS- подобный коронавирус в летучих мышах подмосковья</vt:lpstr>
      <vt:lpstr>Выявление вируса Дугбе в клещах из Сенегала (IPD &amp; IP SPb )</vt:lpstr>
      <vt:lpstr>Диаграмма покрытия генома вируса Дугбе при использовании специфической панели праймеров</vt:lpstr>
      <vt:lpstr>Сравнительный генетический анализ</vt:lpstr>
      <vt:lpstr>Протеомный анализ генома вируса Дугбе</vt:lpstr>
      <vt:lpstr>3D моделирование фьюжин-петли вируса Дугбе </vt:lpstr>
      <vt:lpstr>Разработка средств специфической профилактики</vt:lpstr>
      <vt:lpstr>Благодарю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 роли молекулярных методов в современной эпидемиологии</dc:title>
  <dc:subject/>
  <dc:creator>Владимир Дедков</dc:creator>
  <cp:keywords/>
  <dc:description/>
  <cp:lastModifiedBy>Владимир Дедков</cp:lastModifiedBy>
  <cp:revision>71</cp:revision>
  <dcterms:created xsi:type="dcterms:W3CDTF">2022-08-21T08:03:40Z</dcterms:created>
  <dcterms:modified xsi:type="dcterms:W3CDTF">2023-09-06T22:06:16Z</dcterms:modified>
  <cp:category/>
  <dc:identifier/>
  <cp:contentStatus/>
  <dc:language>ru-RU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35</vt:i4>
  </property>
  <property fmtid="{D5CDD505-2E9C-101B-9397-08002B2CF9AE}" pid="4" name="PresentationFormat">
    <vt:lpwstr>Custom</vt:lpwstr>
  </property>
  <property fmtid="{D5CDD505-2E9C-101B-9397-08002B2CF9AE}" pid="5" name="Slides">
    <vt:i4>35</vt:i4>
  </property>
</Properties>
</file>